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93" r:id="rId2"/>
    <p:sldId id="394" r:id="rId3"/>
    <p:sldId id="448" r:id="rId4"/>
    <p:sldId id="560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88" r:id="rId22"/>
    <p:sldId id="593" r:id="rId23"/>
    <p:sldId id="594" r:id="rId24"/>
    <p:sldId id="595" r:id="rId25"/>
    <p:sldId id="587" r:id="rId26"/>
    <p:sldId id="589" r:id="rId27"/>
    <p:sldId id="590" r:id="rId28"/>
    <p:sldId id="591" r:id="rId29"/>
    <p:sldId id="592" r:id="rId30"/>
    <p:sldId id="563" r:id="rId31"/>
    <p:sldId id="464" r:id="rId32"/>
    <p:sldId id="452" r:id="rId33"/>
    <p:sldId id="509" r:id="rId34"/>
    <p:sldId id="454" r:id="rId35"/>
    <p:sldId id="504" r:id="rId36"/>
    <p:sldId id="455" r:id="rId37"/>
    <p:sldId id="503" r:id="rId38"/>
    <p:sldId id="567" r:id="rId39"/>
    <p:sldId id="566" r:id="rId40"/>
    <p:sldId id="571" r:id="rId41"/>
    <p:sldId id="572" r:id="rId42"/>
    <p:sldId id="573" r:id="rId43"/>
    <p:sldId id="574" r:id="rId44"/>
    <p:sldId id="575" r:id="rId45"/>
    <p:sldId id="576" r:id="rId46"/>
    <p:sldId id="577" r:id="rId47"/>
    <p:sldId id="578" r:id="rId48"/>
    <p:sldId id="579" r:id="rId49"/>
    <p:sldId id="580" r:id="rId50"/>
    <p:sldId id="581" r:id="rId51"/>
    <p:sldId id="582" r:id="rId52"/>
    <p:sldId id="584" r:id="rId53"/>
    <p:sldId id="570" r:id="rId54"/>
    <p:sldId id="446" r:id="rId55"/>
    <p:sldId id="534" r:id="rId56"/>
    <p:sldId id="46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07"/>
    <p:restoredTop sz="69780"/>
  </p:normalViewPr>
  <p:slideViewPr>
    <p:cSldViewPr snapToGrid="0" snapToObjects="1">
      <p:cViewPr>
        <p:scale>
          <a:sx n="100" d="100"/>
          <a:sy n="100" d="100"/>
        </p:scale>
        <p:origin x="312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BA6C9-F08B-C846-B314-92AC5491685E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170A-D3DC-AD45-A5D0-C674B95A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3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4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Another issue for</a:t>
            </a:r>
            <a:r>
              <a:rPr lang="en-US" altLang="zh-CN" baseline="0" dirty="0" smtClean="0"/>
              <a:t> RNN is the long-term dependencies,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0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These two aforementioned issues motivate</a:t>
            </a:r>
            <a:r>
              <a:rPr lang="en-US" baseline="0" dirty="0" smtClean="0"/>
              <a:t> us to design a network to selectively memory something or forget something.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 LSTM, which has been widely used in natural language processing.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kind of </a:t>
            </a:r>
            <a:r>
              <a:rPr lang="en-US" baseline="0" dirty="0" err="1" smtClean="0"/>
              <a:t>netwok</a:t>
            </a:r>
            <a:r>
              <a:rPr lang="en-US" baseline="0" dirty="0" smtClean="0"/>
              <a:t> contains a memory cell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15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to LSTMs is the cell state, the horizontal line running through the top of the diagram.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LSTM does have the ability to remove or add information to the cell state, carefully regulated by structures called gates.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sigmoid layer outputs numbers between zero and one, describing how much of each component should be let through. A value of zero means “let nothing through,” while a value of one means “let everything through!”</a:t>
            </a:r>
          </a:p>
          <a:p>
            <a:r>
              <a:rPr lang="en-US" dirty="0" smtClean="0"/>
              <a:t>- Actually, LSTM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controlls</a:t>
            </a:r>
            <a:r>
              <a:rPr lang="en-US" baseline="0" dirty="0" smtClean="0"/>
              <a:t> the information flow through cell state via three gates, namely the forget gate, input gate and output gates. </a:t>
            </a:r>
          </a:p>
          <a:p>
            <a:r>
              <a:rPr lang="en-US" baseline="0" dirty="0" smtClean="0"/>
              <a:t>- We will elaborate each gate one by one.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gate is forget gate  which is to decide what information we’re going to throw away from the cell state.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of forget gate is the previous hidden state h_t-1 and the current input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4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forget we have selectively forget some information, here w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need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decide what new information we’re going to store in the cell state. First, a sigmoid layer called the “input gate layer” decides which values we’ll update. Next,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creates a vector of new candidate values, that could be added to the state.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31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step, we’ll combine these two to create an update to the state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31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need to decide what we’re going to output, based on our cell state.</a:t>
            </a:r>
          </a:p>
          <a:p>
            <a:pPr marL="171450" marR="0" indent="-17145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run a sigmoid layer which decides what parts of the cell state we’re going to output. Then, we put the cell state through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multiply it by the output of the sigmoid gate, so that we only output the parts we decided to.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combines the forget and input gates into a single “update gate.”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merges the cell state and hidden state, and makes some other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6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0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The convolutional</a:t>
            </a:r>
            <a:r>
              <a:rPr lang="en-US" baseline="0" dirty="0" smtClean="0"/>
              <a:t> neural </a:t>
            </a:r>
            <a:r>
              <a:rPr lang="en-US" baseline="0" dirty="0" err="1" smtClean="0"/>
              <a:t>networkis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orginal</a:t>
            </a:r>
            <a:r>
              <a:rPr lang="en-US" baseline="0" dirty="0" smtClean="0"/>
              <a:t> designed for represent the image, which has the capability of capturing the spatial information.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Recently, the CNN has also been </a:t>
            </a:r>
            <a:r>
              <a:rPr lang="en-US" baseline="0" dirty="0" err="1" smtClean="0"/>
              <a:t>introducted</a:t>
            </a:r>
            <a:r>
              <a:rPr lang="en-US" baseline="0" dirty="0" smtClean="0"/>
              <a:t> to indirectly represent the sequential text, since the CNN is more faster than RNN.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text we fix kernel size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filter_size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embed_size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i.e. (3,300) we are just going to move vertically down for the convolution taking look at three words at once since our filter size is 3 in this case. 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we can think of filter sizes as unigrams, bigrams, trigrams, etc. Since we are looking at a context window of 1,2,3, and 5 words respectively.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0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- parallelized.</a:t>
            </a:r>
          </a:p>
          <a:p>
            <a:r>
              <a:rPr lang="en-US" altLang="zh-TW" dirty="0" smtClean="0"/>
              <a:t>- the attention mechanism can be seen as the process of soft-addressing in a memory unit. The source, composed of key k and value v, can be seen as the content of memory. Given an input query, the goal of attention mechanism is to return an attention value.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027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Given a query q, we attend</a:t>
            </a:r>
            <a:r>
              <a:rPr lang="en-US" altLang="zh-TW" sz="1200" baseline="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it on each key to calculate the attention weights.</a:t>
            </a:r>
            <a:endParaRPr lang="zh-TW" altLang="en-US" sz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73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Then we apply a </a:t>
            </a:r>
            <a:r>
              <a:rPr lang="en-US" altLang="zh-TW" dirty="0" err="1" smtClean="0"/>
              <a:t>softmax</a:t>
            </a:r>
            <a:r>
              <a:rPr lang="en-US" altLang="zh-TW" baseline="0" dirty="0" smtClean="0"/>
              <a:t> layer to normalize the attention weights.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98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benefits</a:t>
            </a:r>
            <a:r>
              <a:rPr lang="en-US" altLang="zh-TW" baseline="0" dirty="0" smtClean="0"/>
              <a:t> of self attention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261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TW" baseline="0" dirty="0" err="1" smtClean="0"/>
              <a:t>Similarily</a:t>
            </a:r>
            <a:endParaRPr lang="en-US" altLang="zh-TW" baseline="0" dirty="0" smtClean="0"/>
          </a:p>
          <a:p>
            <a:pPr marL="171450" indent="-171450">
              <a:buFontTx/>
              <a:buChar char="-"/>
            </a:pPr>
            <a:r>
              <a:rPr lang="en-US" altLang="zh-TW" baseline="0" dirty="0" smtClean="0"/>
              <a:t>In a matrix form,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56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the original paper of Transformer, the authors propose a novel</a:t>
            </a:r>
            <a:r>
              <a:rPr lang="en-US" baseline="0" dirty="0" smtClean="0"/>
              <a:t> multi-head self-attention.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so-called multi-head self-attention is that, it splits the q into multiple sub-vectors via different W.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then for each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8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slide shows the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748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Let’s look at the transformer</a:t>
            </a:r>
            <a:r>
              <a:rPr lang="en-US" altLang="zh-CN" baseline="0" dirty="0" smtClean="0"/>
              <a:t> in a detailed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6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This presentation is </a:t>
            </a:r>
            <a:r>
              <a:rPr lang="en-US" dirty="0" err="1" smtClean="0"/>
              <a:t>devided</a:t>
            </a:r>
            <a:r>
              <a:rPr lang="en-US" dirty="0" smtClean="0"/>
              <a:t> into four parts. Firstly</a:t>
            </a:r>
            <a:r>
              <a:rPr lang="en-US" baseline="0" dirty="0" smtClean="0"/>
              <a:t> I will spent about 10 minutes to introduce some background knowledge. You know many of our previous presentations have covered lots about dialog system, such as image captioning, text dialog, VQA . So I will </a:t>
            </a:r>
            <a:r>
              <a:rPr lang="en-US" baseline="0" dirty="0" err="1" smtClean="0"/>
              <a:t>quicky</a:t>
            </a:r>
            <a:r>
              <a:rPr lang="en-US" baseline="0" dirty="0" smtClean="0"/>
              <a:t> go through this part.</a:t>
            </a:r>
          </a:p>
          <a:p>
            <a:r>
              <a:rPr lang="en-US" baseline="0" dirty="0" smtClean="0"/>
              <a:t>- With these background knowledge, then we can move on to the cooperative agents proposed by the </a:t>
            </a:r>
            <a:r>
              <a:rPr lang="en-US" baseline="0" dirty="0" err="1" smtClean="0"/>
              <a:t>iccv</a:t>
            </a:r>
            <a:r>
              <a:rPr lang="en-US" baseline="0" dirty="0" smtClean="0"/>
              <a:t> paper. In this part, the motivation methodology and experiments will be introduced.</a:t>
            </a:r>
          </a:p>
          <a:p>
            <a:r>
              <a:rPr lang="en-US" baseline="0" dirty="0" smtClean="0"/>
              <a:t>- Consequently, we will have some discussions and list some future directions from my </a:t>
            </a:r>
            <a:r>
              <a:rPr lang="en-US" baseline="0" dirty="0" err="1" smtClean="0"/>
              <a:t>persoanal</a:t>
            </a:r>
            <a:r>
              <a:rPr lang="en-US" baseline="0" dirty="0" smtClean="0"/>
              <a:t> perspective. </a:t>
            </a:r>
          </a:p>
          <a:p>
            <a:r>
              <a:rPr lang="en-US" baseline="0" dirty="0" smtClean="0"/>
              <a:t>- Finally, I will conclude this presentation.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37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</a:t>
            </a:r>
            <a:r>
              <a:rPr lang="en-US" baseline="0" dirty="0" smtClean="0"/>
              <a:t> at a classical framework which has been in successfully applied in xxx</a:t>
            </a:r>
          </a:p>
          <a:p>
            <a:r>
              <a:rPr lang="en-US" baseline="0" dirty="0" smtClean="0"/>
              <a:t>In the neural machine translation, it is called the seq2seq model.</a:t>
            </a:r>
          </a:p>
          <a:p>
            <a:r>
              <a:rPr lang="en-US" baseline="0" dirty="0" smtClean="0"/>
              <a:t>In this model, </a:t>
            </a:r>
            <a:r>
              <a:rPr lang="en-US" baseline="0" dirty="0" err="1" smtClean="0"/>
              <a:t>lstm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lstm</a:t>
            </a:r>
            <a:endParaRPr lang="en-US" baseline="0" dirty="0" smtClean="0"/>
          </a:p>
          <a:p>
            <a:r>
              <a:rPr lang="en-US" baseline="0" dirty="0" smtClean="0"/>
              <a:t>A attention layer is applied here to align the generated tokens with source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7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denote a sequence of source input tokens, y denote a sequence of tokens we need to generate</a:t>
            </a:r>
          </a:p>
          <a:p>
            <a:endParaRPr lang="en-US" dirty="0" smtClean="0"/>
          </a:p>
          <a:p>
            <a:r>
              <a:rPr lang="en-US" dirty="0" smtClean="0"/>
              <a:t>the n-gram language model tries</a:t>
            </a:r>
            <a:r>
              <a:rPr lang="en-US" baseline="0" dirty="0" smtClean="0"/>
              <a:t> to </a:t>
            </a:r>
            <a:r>
              <a:rPr lang="en-US" dirty="0" smtClean="0"/>
              <a:t>predict a word based on a fixed number of previous words</a:t>
            </a:r>
          </a:p>
          <a:p>
            <a:endParaRPr lang="en-US" dirty="0" smtClean="0"/>
          </a:p>
          <a:p>
            <a:r>
              <a:rPr lang="en-US" dirty="0" smtClean="0"/>
              <a:t>a neural language model can predict a word by predecessor words with longer distances, since we can design a</a:t>
            </a:r>
            <a:r>
              <a:rPr lang="en-US" baseline="0" dirty="0" smtClean="0"/>
              <a:t> memory mechanism like </a:t>
            </a:r>
            <a:r>
              <a:rPr lang="en-US" baseline="0" dirty="0" err="1" smtClean="0"/>
              <a:t>rnn</a:t>
            </a:r>
            <a:r>
              <a:rPr lang="en-US" baseline="0" dirty="0" smtClean="0"/>
              <a:t>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82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discrepency</a:t>
            </a:r>
            <a:r>
              <a:rPr lang="en-US" dirty="0" smtClean="0"/>
              <a:t> between the training and testing phase</a:t>
            </a:r>
          </a:p>
          <a:p>
            <a:endParaRPr lang="en-US" dirty="0" smtClean="0"/>
          </a:p>
          <a:p>
            <a:r>
              <a:rPr lang="en-US" dirty="0" smtClean="0"/>
              <a:t>error accumulated</a:t>
            </a:r>
          </a:p>
          <a:p>
            <a:endParaRPr lang="en-US" dirty="0" smtClean="0"/>
          </a:p>
          <a:p>
            <a:r>
              <a:rPr lang="en-US" dirty="0" smtClean="0"/>
              <a:t>exposure</a:t>
            </a:r>
            <a:r>
              <a:rPr lang="en-US" baseline="0" dirty="0" smtClean="0"/>
              <a:t> bias: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5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trajactory</a:t>
            </a:r>
            <a:r>
              <a:rPr lang="en-US" baseline="0" dirty="0" smtClean="0"/>
              <a:t> is a sequence of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9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is the number of </a:t>
            </a:r>
            <a:r>
              <a:rPr lang="en-US" dirty="0" err="1" smtClean="0"/>
              <a:t>trajactory</a:t>
            </a:r>
            <a:endParaRPr lang="en-US" dirty="0" smtClean="0"/>
          </a:p>
          <a:p>
            <a:r>
              <a:rPr lang="en-US" dirty="0" smtClean="0"/>
              <a:t>for each </a:t>
            </a:r>
            <a:r>
              <a:rPr lang="en-US" dirty="0" err="1" smtClean="0"/>
              <a:t>trajactory</a:t>
            </a:r>
            <a:r>
              <a:rPr lang="en-US" dirty="0" smtClean="0"/>
              <a:t>, we have T steps, we sum over the gradient from</a:t>
            </a:r>
            <a:r>
              <a:rPr lang="en-US" baseline="0" dirty="0" smtClean="0"/>
              <a:t> each action, and multiply the </a:t>
            </a:r>
            <a:r>
              <a:rPr lang="en-US" baseline="0" dirty="0" err="1" smtClean="0"/>
              <a:t>exptection</a:t>
            </a:r>
            <a:r>
              <a:rPr lang="en-US" baseline="0" dirty="0" smtClean="0"/>
              <a:t> of each </a:t>
            </a:r>
            <a:r>
              <a:rPr lang="en-US" baseline="0" dirty="0" err="1" smtClean="0"/>
              <a:t>itermediate</a:t>
            </a:r>
            <a:r>
              <a:rPr lang="en-US" baseline="0" dirty="0" smtClean="0"/>
              <a:t>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6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9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78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27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6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Firstly,</a:t>
            </a:r>
            <a:r>
              <a:rPr lang="en-US" baseline="0" dirty="0" smtClean="0"/>
              <a:t> let’s come to the Background part.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0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perceptron is always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feedforward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is, all the arrows are going in the direction of the output. Neural networks in general might have loops, and if so, are often called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networks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recurrent network is much harder to train than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feedforward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2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smtClean="0"/>
              <a:t>RNN</a:t>
            </a:r>
            <a:r>
              <a:rPr lang="en-US" altLang="zh-CN" baseline="0" dirty="0" smtClean="0"/>
              <a:t> offers a lot of flexibility for different scenarios.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Here we first define an encoder-decoder framework. The encoder tries to embed the input into a hidden state and then the decoder decode the hidden state into another space. 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According the</a:t>
            </a:r>
            <a:r>
              <a:rPr lang="en-US" altLang="zh-CN" baseline="0" dirty="0" smtClean="0"/>
              <a:t> lengths of input and output, we split the tasks into these five categories.</a:t>
            </a:r>
            <a:endParaRPr lang="zh-CN" alt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5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smtClean="0"/>
              <a:t>This</a:t>
            </a:r>
            <a:r>
              <a:rPr lang="en-US" altLang="zh-CN" baseline="0" dirty="0" smtClean="0"/>
              <a:t> picture describes the network architecture of RNN.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chain-like nature reveals that recurrent neural networks are related to sequences and lists. They’re the natural architecture of neural network to use for such data.</a:t>
            </a:r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Specifically, a </a:t>
            </a:r>
            <a:r>
              <a:rPr lang="en-US" sz="1200" dirty="0" smtClean="0"/>
              <a:t>recurrent neural network can xxx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The so-called recurrent is essentially a copy of a network (parameter sharing), and then the message is passed to the next time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4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Formally,</a:t>
            </a:r>
            <a:r>
              <a:rPr lang="en-US" altLang="zh-CN" baseline="0" dirty="0" smtClean="0"/>
              <a:t> </a:t>
            </a:r>
            <a:r>
              <a:rPr lang="en-US" sz="1200" dirty="0" smtClean="0"/>
              <a:t>we can process a sequence of vectors x by applying a recurrence formula at every time step: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2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However the </a:t>
            </a:r>
            <a:r>
              <a:rPr lang="en-US" altLang="zh-CN" dirty="0" err="1" smtClean="0"/>
              <a:t>vallina</a:t>
            </a:r>
            <a:r>
              <a:rPr lang="en-US" altLang="zh-CN" dirty="0" smtClean="0"/>
              <a:t> RNN</a:t>
            </a:r>
            <a:r>
              <a:rPr lang="en-US" altLang="zh-CN" baseline="0" dirty="0" smtClean="0"/>
              <a:t> suffers two critical issues: the first one is gradient vanishing.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The first thing we need</a:t>
            </a:r>
            <a:r>
              <a:rPr lang="en-US" altLang="zh-CN" baseline="0" dirty="0" smtClean="0"/>
              <a:t> to know is the BPTT, which is a fundamental technique that make training deep neural </a:t>
            </a:r>
            <a:r>
              <a:rPr lang="en-US" altLang="zh-CN" baseline="0" dirty="0" err="1" smtClean="0"/>
              <a:t>netwosk</a:t>
            </a:r>
            <a:r>
              <a:rPr lang="en-US" altLang="zh-CN" baseline="0" dirty="0" smtClean="0"/>
              <a:t> feasible.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baseline="0" dirty="0" smtClean="0"/>
              <a:t>This picture shows the process of BPTT. </a:t>
            </a:r>
            <a:r>
              <a:rPr lang="en-US" altLang="zh-CN" baseline="0" dirty="0" err="1" smtClean="0"/>
              <a:t>epsion</a:t>
            </a:r>
            <a:r>
              <a:rPr lang="en-US" altLang="zh-CN" baseline="0" dirty="0" smtClean="0"/>
              <a:t> the the output of each time step. x is the hidden state of each time step. When we calculate a loss in the end time step, we back propagate the supervised signal. We can find that, x_t+1 is dependent on </a:t>
            </a:r>
            <a:r>
              <a:rPr lang="en-US" altLang="zh-CN" baseline="0" dirty="0" err="1" smtClean="0"/>
              <a:t>x_t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In the end, the gradient signal can end up being multiplied a large number of times.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170A-D3DC-AD45-A5D0-C674B95A1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8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1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2F8F9-2025-9D4D-83C3-E86C2BA92C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10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6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6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6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4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9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DC6F4-B2D1-B74A-A852-0265FD2AFA58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A653-A40D-624D-8DFB-C42158024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0.png"/><Relationship Id="rId20" Type="http://schemas.openxmlformats.org/officeDocument/2006/relationships/image" Target="../media/image360.png"/><Relationship Id="rId21" Type="http://schemas.openxmlformats.org/officeDocument/2006/relationships/image" Target="../media/image370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10" Type="http://schemas.openxmlformats.org/officeDocument/2006/relationships/image" Target="../media/image2610.png"/><Relationship Id="rId11" Type="http://schemas.openxmlformats.org/officeDocument/2006/relationships/image" Target="../media/image2710.png"/><Relationship Id="rId12" Type="http://schemas.openxmlformats.org/officeDocument/2006/relationships/image" Target="../media/image2810.png"/><Relationship Id="rId13" Type="http://schemas.openxmlformats.org/officeDocument/2006/relationships/image" Target="../media/image2910.png"/><Relationship Id="rId14" Type="http://schemas.openxmlformats.org/officeDocument/2006/relationships/image" Target="../media/image303.png"/><Relationship Id="rId15" Type="http://schemas.openxmlformats.org/officeDocument/2006/relationships/image" Target="../media/image316.png"/><Relationship Id="rId16" Type="http://schemas.openxmlformats.org/officeDocument/2006/relationships/image" Target="../media/image320.png"/><Relationship Id="rId17" Type="http://schemas.openxmlformats.org/officeDocument/2006/relationships/image" Target="../media/image330.png"/><Relationship Id="rId18" Type="http://schemas.openxmlformats.org/officeDocument/2006/relationships/image" Target="../media/image340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10.png"/><Relationship Id="rId4" Type="http://schemas.openxmlformats.org/officeDocument/2006/relationships/image" Target="../media/image2010.png"/><Relationship Id="rId5" Type="http://schemas.openxmlformats.org/officeDocument/2006/relationships/image" Target="../media/image2110.png"/><Relationship Id="rId6" Type="http://schemas.openxmlformats.org/officeDocument/2006/relationships/image" Target="../media/image2210.png"/><Relationship Id="rId7" Type="http://schemas.openxmlformats.org/officeDocument/2006/relationships/image" Target="../media/image2310.png"/><Relationship Id="rId8" Type="http://schemas.openxmlformats.org/officeDocument/2006/relationships/image" Target="../media/image24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0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35.png"/><Relationship Id="rId26" Type="http://schemas.openxmlformats.org/officeDocument/2006/relationships/image" Target="../media/image360.png"/><Relationship Id="rId27" Type="http://schemas.openxmlformats.org/officeDocument/2006/relationships/image" Target="../media/image370.png"/><Relationship Id="rId28" Type="http://schemas.openxmlformats.org/officeDocument/2006/relationships/image" Target="../media/image38.png"/><Relationship Id="rId10" Type="http://schemas.openxmlformats.org/officeDocument/2006/relationships/image" Target="../media/image2610.png"/><Relationship Id="rId11" Type="http://schemas.openxmlformats.org/officeDocument/2006/relationships/image" Target="../media/image2710.png"/><Relationship Id="rId12" Type="http://schemas.openxmlformats.org/officeDocument/2006/relationships/image" Target="../media/image2810.png"/><Relationship Id="rId13" Type="http://schemas.openxmlformats.org/officeDocument/2006/relationships/image" Target="../media/image2910.png"/><Relationship Id="rId14" Type="http://schemas.openxmlformats.org/officeDocument/2006/relationships/image" Target="../media/image303.png"/><Relationship Id="rId15" Type="http://schemas.openxmlformats.org/officeDocument/2006/relationships/image" Target="../media/image316.png"/><Relationship Id="rId16" Type="http://schemas.openxmlformats.org/officeDocument/2006/relationships/image" Target="../media/image320.png"/><Relationship Id="rId17" Type="http://schemas.openxmlformats.org/officeDocument/2006/relationships/image" Target="../media/image330.png"/><Relationship Id="rId18" Type="http://schemas.openxmlformats.org/officeDocument/2006/relationships/image" Target="../media/image340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10.png"/><Relationship Id="rId4" Type="http://schemas.openxmlformats.org/officeDocument/2006/relationships/image" Target="../media/image2010.png"/><Relationship Id="rId5" Type="http://schemas.openxmlformats.org/officeDocument/2006/relationships/image" Target="../media/image2110.png"/><Relationship Id="rId6" Type="http://schemas.openxmlformats.org/officeDocument/2006/relationships/image" Target="../media/image2210.png"/><Relationship Id="rId7" Type="http://schemas.openxmlformats.org/officeDocument/2006/relationships/image" Target="../media/image2310.png"/><Relationship Id="rId8" Type="http://schemas.openxmlformats.org/officeDocument/2006/relationships/image" Target="../media/image24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0.png"/><Relationship Id="rId20" Type="http://schemas.openxmlformats.org/officeDocument/2006/relationships/image" Target="../media/image47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35.png"/><Relationship Id="rId29" Type="http://schemas.openxmlformats.org/officeDocument/2006/relationships/image" Target="../media/image360.png"/><Relationship Id="rId30" Type="http://schemas.openxmlformats.org/officeDocument/2006/relationships/image" Target="../media/image370.png"/><Relationship Id="rId31" Type="http://schemas.openxmlformats.org/officeDocument/2006/relationships/image" Target="../media/image38.png"/><Relationship Id="rId10" Type="http://schemas.openxmlformats.org/officeDocument/2006/relationships/image" Target="../media/image2610.png"/><Relationship Id="rId11" Type="http://schemas.openxmlformats.org/officeDocument/2006/relationships/image" Target="../media/image2710.png"/><Relationship Id="rId12" Type="http://schemas.openxmlformats.org/officeDocument/2006/relationships/image" Target="../media/image2810.png"/><Relationship Id="rId13" Type="http://schemas.openxmlformats.org/officeDocument/2006/relationships/image" Target="../media/image2910.png"/><Relationship Id="rId14" Type="http://schemas.openxmlformats.org/officeDocument/2006/relationships/image" Target="../media/image303.png"/><Relationship Id="rId15" Type="http://schemas.openxmlformats.org/officeDocument/2006/relationships/image" Target="../media/image316.png"/><Relationship Id="rId16" Type="http://schemas.openxmlformats.org/officeDocument/2006/relationships/image" Target="../media/image320.png"/><Relationship Id="rId17" Type="http://schemas.openxmlformats.org/officeDocument/2006/relationships/image" Target="../media/image330.png"/><Relationship Id="rId18" Type="http://schemas.openxmlformats.org/officeDocument/2006/relationships/image" Target="../media/image340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10.png"/><Relationship Id="rId4" Type="http://schemas.openxmlformats.org/officeDocument/2006/relationships/image" Target="../media/image2010.png"/><Relationship Id="rId5" Type="http://schemas.openxmlformats.org/officeDocument/2006/relationships/image" Target="../media/image2110.png"/><Relationship Id="rId6" Type="http://schemas.openxmlformats.org/officeDocument/2006/relationships/image" Target="../media/image2210.png"/><Relationship Id="rId7" Type="http://schemas.openxmlformats.org/officeDocument/2006/relationships/image" Target="../media/image2310.png"/><Relationship Id="rId8" Type="http://schemas.openxmlformats.org/officeDocument/2006/relationships/image" Target="../media/image241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0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35.png"/><Relationship Id="rId24" Type="http://schemas.openxmlformats.org/officeDocument/2006/relationships/image" Target="../media/image360.png"/><Relationship Id="rId25" Type="http://schemas.openxmlformats.org/officeDocument/2006/relationships/image" Target="../media/image370.png"/><Relationship Id="rId26" Type="http://schemas.openxmlformats.org/officeDocument/2006/relationships/image" Target="../media/image38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10" Type="http://schemas.openxmlformats.org/officeDocument/2006/relationships/image" Target="../media/image2610.png"/><Relationship Id="rId11" Type="http://schemas.openxmlformats.org/officeDocument/2006/relationships/image" Target="../media/image2710.png"/><Relationship Id="rId12" Type="http://schemas.openxmlformats.org/officeDocument/2006/relationships/image" Target="../media/image2810.png"/><Relationship Id="rId13" Type="http://schemas.openxmlformats.org/officeDocument/2006/relationships/image" Target="../media/image2910.png"/><Relationship Id="rId14" Type="http://schemas.openxmlformats.org/officeDocument/2006/relationships/image" Target="../media/image303.png"/><Relationship Id="rId15" Type="http://schemas.openxmlformats.org/officeDocument/2006/relationships/image" Target="../media/image316.png"/><Relationship Id="rId16" Type="http://schemas.openxmlformats.org/officeDocument/2006/relationships/image" Target="../media/image320.png"/><Relationship Id="rId17" Type="http://schemas.openxmlformats.org/officeDocument/2006/relationships/image" Target="../media/image330.png"/><Relationship Id="rId18" Type="http://schemas.openxmlformats.org/officeDocument/2006/relationships/image" Target="../media/image34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10.png"/><Relationship Id="rId4" Type="http://schemas.openxmlformats.org/officeDocument/2006/relationships/image" Target="../media/image2010.png"/><Relationship Id="rId5" Type="http://schemas.openxmlformats.org/officeDocument/2006/relationships/image" Target="../media/image2110.png"/><Relationship Id="rId6" Type="http://schemas.openxmlformats.org/officeDocument/2006/relationships/image" Target="../media/image2210.png"/><Relationship Id="rId7" Type="http://schemas.openxmlformats.org/officeDocument/2006/relationships/image" Target="../media/image2310.png"/><Relationship Id="rId8" Type="http://schemas.openxmlformats.org/officeDocument/2006/relationships/image" Target="../media/image241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0.png"/><Relationship Id="rId14" Type="http://schemas.openxmlformats.org/officeDocument/2006/relationships/image" Target="../media/image2810.png"/><Relationship Id="rId15" Type="http://schemas.openxmlformats.org/officeDocument/2006/relationships/image" Target="../media/image2910.png"/><Relationship Id="rId16" Type="http://schemas.openxmlformats.org/officeDocument/2006/relationships/image" Target="../media/image303.png"/><Relationship Id="rId17" Type="http://schemas.openxmlformats.org/officeDocument/2006/relationships/image" Target="../media/image316.png"/><Relationship Id="rId18" Type="http://schemas.openxmlformats.org/officeDocument/2006/relationships/image" Target="../media/image320.png"/><Relationship Id="rId19" Type="http://schemas.openxmlformats.org/officeDocument/2006/relationships/image" Target="../media/image330.png"/><Relationship Id="rId63" Type="http://schemas.openxmlformats.org/officeDocument/2006/relationships/image" Target="../media/image176.png"/><Relationship Id="rId64" Type="http://schemas.openxmlformats.org/officeDocument/2006/relationships/image" Target="../media/image177.png"/><Relationship Id="rId65" Type="http://schemas.openxmlformats.org/officeDocument/2006/relationships/image" Target="../media/image178.png"/><Relationship Id="rId50" Type="http://schemas.openxmlformats.org/officeDocument/2006/relationships/image" Target="../media/image163.png"/><Relationship Id="rId51" Type="http://schemas.openxmlformats.org/officeDocument/2006/relationships/image" Target="../media/image164.png"/><Relationship Id="rId52" Type="http://schemas.openxmlformats.org/officeDocument/2006/relationships/image" Target="../media/image165.png"/><Relationship Id="rId53" Type="http://schemas.openxmlformats.org/officeDocument/2006/relationships/image" Target="../media/image166.png"/><Relationship Id="rId54" Type="http://schemas.openxmlformats.org/officeDocument/2006/relationships/image" Target="../media/image167.png"/><Relationship Id="rId55" Type="http://schemas.openxmlformats.org/officeDocument/2006/relationships/image" Target="../media/image168.png"/><Relationship Id="rId56" Type="http://schemas.openxmlformats.org/officeDocument/2006/relationships/image" Target="../media/image169.png"/><Relationship Id="rId57" Type="http://schemas.openxmlformats.org/officeDocument/2006/relationships/image" Target="../media/image170.png"/><Relationship Id="rId58" Type="http://schemas.openxmlformats.org/officeDocument/2006/relationships/image" Target="../media/image171.png"/><Relationship Id="rId59" Type="http://schemas.openxmlformats.org/officeDocument/2006/relationships/image" Target="../media/image172.png"/><Relationship Id="rId40" Type="http://schemas.openxmlformats.org/officeDocument/2006/relationships/image" Target="../media/image153.png"/><Relationship Id="rId41" Type="http://schemas.openxmlformats.org/officeDocument/2006/relationships/image" Target="../media/image154.png"/><Relationship Id="rId42" Type="http://schemas.openxmlformats.org/officeDocument/2006/relationships/image" Target="../media/image155.png"/><Relationship Id="rId43" Type="http://schemas.openxmlformats.org/officeDocument/2006/relationships/image" Target="../media/image156.png"/><Relationship Id="rId44" Type="http://schemas.openxmlformats.org/officeDocument/2006/relationships/image" Target="../media/image157.png"/><Relationship Id="rId45" Type="http://schemas.openxmlformats.org/officeDocument/2006/relationships/image" Target="../media/image158.png"/><Relationship Id="rId46" Type="http://schemas.openxmlformats.org/officeDocument/2006/relationships/image" Target="../media/image159.png"/><Relationship Id="rId47" Type="http://schemas.openxmlformats.org/officeDocument/2006/relationships/image" Target="../media/image160.png"/><Relationship Id="rId48" Type="http://schemas.openxmlformats.org/officeDocument/2006/relationships/image" Target="../media/image161.png"/><Relationship Id="rId49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0.png"/><Relationship Id="rId9" Type="http://schemas.openxmlformats.org/officeDocument/2006/relationships/image" Target="../media/image2310.png"/><Relationship Id="rId30" Type="http://schemas.openxmlformats.org/officeDocument/2006/relationships/image" Target="../media/image143.png"/><Relationship Id="rId31" Type="http://schemas.openxmlformats.org/officeDocument/2006/relationships/image" Target="../media/image144.png"/><Relationship Id="rId32" Type="http://schemas.openxmlformats.org/officeDocument/2006/relationships/image" Target="../media/image145.png"/><Relationship Id="rId33" Type="http://schemas.openxmlformats.org/officeDocument/2006/relationships/image" Target="../media/image146.png"/><Relationship Id="rId34" Type="http://schemas.openxmlformats.org/officeDocument/2006/relationships/image" Target="../media/image147.png"/><Relationship Id="rId35" Type="http://schemas.openxmlformats.org/officeDocument/2006/relationships/image" Target="../media/image148.png"/><Relationship Id="rId36" Type="http://schemas.openxmlformats.org/officeDocument/2006/relationships/image" Target="../media/image149.png"/><Relationship Id="rId37" Type="http://schemas.openxmlformats.org/officeDocument/2006/relationships/image" Target="../media/image150.png"/><Relationship Id="rId38" Type="http://schemas.openxmlformats.org/officeDocument/2006/relationships/image" Target="../media/image151.png"/><Relationship Id="rId39" Type="http://schemas.openxmlformats.org/officeDocument/2006/relationships/image" Target="../media/image152.png"/><Relationship Id="rId20" Type="http://schemas.openxmlformats.org/officeDocument/2006/relationships/image" Target="../media/image340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Relationship Id="rId26" Type="http://schemas.openxmlformats.org/officeDocument/2006/relationships/image" Target="../media/image139.png"/><Relationship Id="rId27" Type="http://schemas.openxmlformats.org/officeDocument/2006/relationships/image" Target="../media/image140.png"/><Relationship Id="rId28" Type="http://schemas.openxmlformats.org/officeDocument/2006/relationships/image" Target="../media/image141.png"/><Relationship Id="rId29" Type="http://schemas.openxmlformats.org/officeDocument/2006/relationships/image" Target="../media/image142.png"/><Relationship Id="rId60" Type="http://schemas.openxmlformats.org/officeDocument/2006/relationships/image" Target="../media/image173.png"/><Relationship Id="rId61" Type="http://schemas.openxmlformats.org/officeDocument/2006/relationships/image" Target="../media/image174.png"/><Relationship Id="rId62" Type="http://schemas.openxmlformats.org/officeDocument/2006/relationships/image" Target="../media/image175.png"/><Relationship Id="rId10" Type="http://schemas.openxmlformats.org/officeDocument/2006/relationships/image" Target="../media/image2410.png"/><Relationship Id="rId11" Type="http://schemas.openxmlformats.org/officeDocument/2006/relationships/image" Target="../media/image2510.png"/><Relationship Id="rId12" Type="http://schemas.openxmlformats.org/officeDocument/2006/relationships/image" Target="../media/image26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Relationship Id="rId26" Type="http://schemas.openxmlformats.org/officeDocument/2006/relationships/image" Target="../media/image247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2.png"/><Relationship Id="rId20" Type="http://schemas.openxmlformats.org/officeDocument/2006/relationships/image" Target="../media/image273.png"/><Relationship Id="rId21" Type="http://schemas.openxmlformats.org/officeDocument/2006/relationships/image" Target="../media/image31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research.jetbrains.org/files/material/5ace635c0325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8" Type="http://schemas.openxmlformats.org/officeDocument/2006/relationships/image" Target="../media/image92.emf"/><Relationship Id="rId9" Type="http://schemas.openxmlformats.org/officeDocument/2006/relationships/image" Target="../media/image93.emf"/><Relationship Id="rId10" Type="http://schemas.openxmlformats.org/officeDocument/2006/relationships/image" Target="../media/image94.emf"/><Relationship Id="rId11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1463039"/>
            <a:ext cx="11805920" cy="19250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Deep Code Representation and Comment Generation: An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7158"/>
            <a:ext cx="9591040" cy="2433002"/>
          </a:xfrm>
        </p:spPr>
        <p:txBody>
          <a:bodyPr>
            <a:normAutofit/>
          </a:bodyPr>
          <a:lstStyle/>
          <a:p>
            <a:endParaRPr lang="zh-CN" altLang="en-US" dirty="0" smtClean="0"/>
          </a:p>
          <a:p>
            <a:r>
              <a:rPr lang="en-US" dirty="0" smtClean="0"/>
              <a:t>Narrator: Yao Wan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Zhejiang University</a:t>
            </a:r>
          </a:p>
          <a:p>
            <a:r>
              <a:rPr lang="en-US" dirty="0" err="1" smtClean="0"/>
              <a:t>wanyao@zju.edu.cn</a:t>
            </a:r>
            <a:endParaRPr lang="en-US" dirty="0" smtClean="0"/>
          </a:p>
          <a:p>
            <a:r>
              <a:rPr lang="en-US" dirty="0" smtClean="0"/>
              <a:t>Mar 20,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6879" cy="4351338"/>
          </a:xfrm>
        </p:spPr>
        <p:txBody>
          <a:bodyPr/>
          <a:lstStyle/>
          <a:p>
            <a:r>
              <a:rPr lang="en-US" dirty="0"/>
              <a:t>(Vanilla) RNNs connect previous information to present task: </a:t>
            </a:r>
          </a:p>
          <a:p>
            <a:r>
              <a:rPr lang="en-US" dirty="0">
                <a:solidFill>
                  <a:srgbClr val="FF0000"/>
                </a:solidFill>
              </a:rPr>
              <a:t>enough</a:t>
            </a:r>
            <a:r>
              <a:rPr lang="en-US" dirty="0"/>
              <a:t> for predicting the next word for “the clouds are in the </a:t>
            </a:r>
            <a:r>
              <a:rPr lang="en-US" i="1" dirty="0">
                <a:solidFill>
                  <a:srgbClr val="FF0000"/>
                </a:solidFill>
              </a:rPr>
              <a:t>sky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may not be enough </a:t>
            </a:r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more context is needed</a:t>
            </a:r>
            <a:r>
              <a:rPr lang="en-US" dirty="0"/>
              <a:t> i.e., </a:t>
            </a:r>
            <a:r>
              <a:rPr lang="en-US" dirty="0" smtClean="0"/>
              <a:t>“I grew up in France… I speak fluent </a:t>
            </a:r>
            <a:r>
              <a:rPr lang="en-US" i="1" dirty="0" smtClean="0">
                <a:solidFill>
                  <a:srgbClr val="FF0000"/>
                </a:solidFill>
              </a:rPr>
              <a:t>French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79" y="1690688"/>
            <a:ext cx="4411121" cy="1796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4" y="4550735"/>
            <a:ext cx="5721505" cy="17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 (LSTM)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63940" cy="1194022"/>
          </a:xfrm>
        </p:spPr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memory cell </a:t>
            </a:r>
            <a:r>
              <a:rPr lang="en-US"/>
              <a:t>using logistic and linear units with multiplicative interactions</a:t>
            </a:r>
            <a:r>
              <a:rPr lang="en-US" smtClean="0"/>
              <a:t>.</a:t>
            </a:r>
            <a:endParaRPr lang="en-US"/>
          </a:p>
        </p:txBody>
      </p:sp>
      <p:pic>
        <p:nvPicPr>
          <p:cNvPr id="4" name="Picture 2" descr=" LSTM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2666719"/>
            <a:ext cx="7957363" cy="29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8375" y="6346335"/>
            <a:ext cx="2796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Hochreiter</a:t>
            </a:r>
            <a:r>
              <a:rPr lang="en-US" dirty="0"/>
              <a:t> &amp; </a:t>
            </a:r>
            <a:r>
              <a:rPr lang="en-US" dirty="0" err="1"/>
              <a:t>Schmidhuber</a:t>
            </a:r>
            <a:r>
              <a:rPr lang="en-US" dirty="0"/>
              <a:t> (1997</a:t>
            </a:r>
            <a:r>
              <a:rPr lang="en-US" dirty="0" smtClean="0"/>
              <a:t>)] </a:t>
            </a:r>
            <a:endParaRPr lang="en-US" dirty="0"/>
          </a:p>
        </p:txBody>
      </p:sp>
      <p:pic>
        <p:nvPicPr>
          <p:cNvPr id="6" name="Picture 4" descr="https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11" y="6182000"/>
            <a:ext cx="3450055" cy="6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8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Idea Behind LSTMs : Cell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0593"/>
            <a:ext cx="5076451" cy="3336599"/>
          </a:xfrm>
          <a:prstGeom prst="rect">
            <a:avLst/>
          </a:prstGeom>
        </p:spPr>
      </p:pic>
      <p:pic>
        <p:nvPicPr>
          <p:cNvPr id="5" name="Picture 4" descr="https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20" y="2576851"/>
            <a:ext cx="2032430" cy="24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01671" y="6220195"/>
            <a:ext cx="11090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 LSTM has </a:t>
            </a:r>
            <a:r>
              <a:rPr lang="en-US" sz="2800" dirty="0" smtClean="0">
                <a:solidFill>
                  <a:srgbClr val="FF0000"/>
                </a:solidFill>
              </a:rPr>
              <a:t>three</a:t>
            </a:r>
            <a:r>
              <a:rPr lang="en-US" sz="2800" dirty="0" smtClean="0"/>
              <a:t> gates</a:t>
            </a:r>
            <a:r>
              <a:rPr lang="en-US" sz="2800" dirty="0"/>
              <a:t>, to protect and control the cell state.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3794" y="1615064"/>
            <a:ext cx="2313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Memory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8814816" y="5270715"/>
            <a:ext cx="111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Gate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54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Forget Gate</a:t>
            </a:r>
          </a:p>
        </p:txBody>
      </p:sp>
      <p:pic>
        <p:nvPicPr>
          <p:cNvPr id="4" name="Picture 2" descr="https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7823"/>
            <a:ext cx="10606886" cy="32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2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Input Gate &amp; Cell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691" y="3210837"/>
            <a:ext cx="4846996" cy="1181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90" y="2279543"/>
            <a:ext cx="4738722" cy="30874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7724" y="3210837"/>
            <a:ext cx="1976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Input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gate: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751080" y="3823291"/>
            <a:ext cx="2853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Added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cell state: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08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Input Gate &amp; Cell State</a:t>
            </a:r>
          </a:p>
        </p:txBody>
      </p:sp>
      <p:pic>
        <p:nvPicPr>
          <p:cNvPr id="4" name="Picture 2" descr="https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82" y="2378406"/>
            <a:ext cx="11054146" cy="34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199" y="1883470"/>
            <a:ext cx="11793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It’s now time to update the old cell state into the new cell state.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1329" y="2694541"/>
            <a:ext cx="2179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cell</a:t>
            </a:r>
            <a:r>
              <a:rPr lang="zh-CN" altLang="en-US" sz="2800" dirty="0"/>
              <a:t> </a:t>
            </a:r>
            <a:r>
              <a:rPr lang="en-US" altLang="zh-CN" sz="2800" dirty="0"/>
              <a:t>state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7132310" y="5747975"/>
            <a:ext cx="2017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old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cell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state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461567" y="5747975"/>
            <a:ext cx="2474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added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cell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state</a:t>
            </a:r>
            <a:endParaRPr lang="en-US" sz="2800" dirty="0"/>
          </a:p>
        </p:txBody>
      </p:sp>
      <p:cxnSp>
        <p:nvCxnSpPr>
          <p:cNvPr id="9" name="Straight Arrow Connector 8"/>
          <p:cNvCxnSpPr>
            <a:stCxn id="12" idx="0"/>
            <a:endCxn id="6" idx="2"/>
          </p:cNvCxnSpPr>
          <p:nvPr/>
        </p:nvCxnSpPr>
        <p:spPr>
          <a:xfrm flipV="1">
            <a:off x="7067347" y="3217761"/>
            <a:ext cx="163960" cy="716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2"/>
            <a:endCxn id="7" idx="0"/>
          </p:cNvCxnSpPr>
          <p:nvPr/>
        </p:nvCxnSpPr>
        <p:spPr>
          <a:xfrm flipH="1">
            <a:off x="8141240" y="4427769"/>
            <a:ext cx="603714" cy="13202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4" idx="2"/>
            <a:endCxn id="8" idx="0"/>
          </p:cNvCxnSpPr>
          <p:nvPr/>
        </p:nvCxnSpPr>
        <p:spPr>
          <a:xfrm>
            <a:off x="10374863" y="4433888"/>
            <a:ext cx="324062" cy="13140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62547" y="3934686"/>
            <a:ext cx="609600" cy="51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24643" y="3914713"/>
            <a:ext cx="840622" cy="51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69565" y="3920832"/>
            <a:ext cx="610595" cy="51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7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endParaRPr lang="en-US" dirty="0"/>
          </a:p>
        </p:txBody>
      </p:sp>
      <p:pic>
        <p:nvPicPr>
          <p:cNvPr id="4" name="Picture 2" descr="https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40630"/>
            <a:ext cx="10860116" cy="33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7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1: GRU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>
                <a:solidFill>
                  <a:srgbClr val="FF0000"/>
                </a:solidFill>
              </a:rPr>
              <a:t>combines the forget and input gates </a:t>
            </a:r>
            <a:r>
              <a:rPr lang="en-US" dirty="0"/>
              <a:t>into a single “update gate.” </a:t>
            </a:r>
          </a:p>
          <a:p>
            <a:endParaRPr lang="zh-CN" alt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also </a:t>
            </a:r>
            <a:r>
              <a:rPr lang="en-US" dirty="0">
                <a:solidFill>
                  <a:srgbClr val="FF0000"/>
                </a:solidFill>
              </a:rPr>
              <a:t>merges the cell state and hidden state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25" y="2285017"/>
            <a:ext cx="3953773" cy="55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384" y="2351110"/>
            <a:ext cx="3794653" cy="453588"/>
          </a:xfrm>
          <a:prstGeom prst="rect">
            <a:avLst/>
          </a:prstGeom>
        </p:spPr>
      </p:pic>
      <p:pic>
        <p:nvPicPr>
          <p:cNvPr id="6" name="Picture 2" descr=" gated recurrent unit neural network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82" y="3390429"/>
            <a:ext cx="8438236" cy="26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6522248"/>
            <a:ext cx="1536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[Cho </a:t>
            </a:r>
            <a:r>
              <a:rPr lang="en-US" dirty="0"/>
              <a:t>et al. (2014) 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</a:t>
            </a:r>
            <a:r>
              <a:rPr lang="en-US" altLang="zh-CN" dirty="0"/>
              <a:t>2</a:t>
            </a:r>
            <a:r>
              <a:rPr lang="en-US" dirty="0"/>
              <a:t>: Bi-</a:t>
            </a:r>
            <a:r>
              <a:rPr lang="en-US" altLang="zh-CN" dirty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i-</a:t>
            </a:r>
            <a:r>
              <a:rPr lang="en-US" dirty="0"/>
              <a:t>RNNs process the data in both directions with two separate hidden layers: </a:t>
            </a:r>
            <a:endParaRPr lang="zh-CN" altLang="en-US" dirty="0"/>
          </a:p>
          <a:p>
            <a:pPr lvl="1"/>
            <a:r>
              <a:rPr lang="en-US" dirty="0"/>
              <a:t>Forward hidden sequence: iterates from </a:t>
            </a:r>
            <a:r>
              <a:rPr lang="en-US" dirty="0" smtClean="0"/>
              <a:t>t=</a:t>
            </a:r>
            <a:r>
              <a:rPr lang="en-US" dirty="0"/>
              <a:t>1:T</a:t>
            </a:r>
            <a:endParaRPr lang="zh-CN" altLang="en-US" dirty="0"/>
          </a:p>
          <a:p>
            <a:pPr lvl="1"/>
            <a:r>
              <a:rPr lang="en-US" dirty="0"/>
              <a:t>Backward hidden sequence: iterates from </a:t>
            </a:r>
            <a:r>
              <a:rPr lang="en-US" dirty="0" smtClean="0"/>
              <a:t>t=T:1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41" y="3722330"/>
            <a:ext cx="9114631" cy="28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</a:t>
            </a:r>
            <a:r>
              <a:rPr lang="en-US" altLang="zh-CN" dirty="0"/>
              <a:t>3</a:t>
            </a:r>
            <a:r>
              <a:rPr lang="en-US" dirty="0"/>
              <a:t>: Tree-LSTM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30" y="2151288"/>
            <a:ext cx="5743770" cy="276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06116" cy="3838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11" y="6137477"/>
            <a:ext cx="8412644" cy="5388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187506"/>
            <a:ext cx="2462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Binary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Tree: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1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11560" cy="48393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(25min)</a:t>
            </a:r>
          </a:p>
          <a:p>
            <a:pPr lvl="1"/>
            <a:r>
              <a:rPr lang="en-US" dirty="0" smtClean="0"/>
              <a:t>Code representation (RNN, CNN, Transformer)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generation (language </a:t>
            </a:r>
            <a:r>
              <a:rPr lang="en-US" dirty="0"/>
              <a:t>model, reinforcement learning, </a:t>
            </a:r>
            <a:r>
              <a:rPr lang="en-US" dirty="0" smtClean="0"/>
              <a:t>GAN)</a:t>
            </a:r>
          </a:p>
          <a:p>
            <a:r>
              <a:rPr lang="en-US" dirty="0" smtClean="0"/>
              <a:t>Code Comment Generation (Code Summarization) (10min)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Experiment</a:t>
            </a:r>
          </a:p>
          <a:p>
            <a:r>
              <a:rPr lang="en-US" dirty="0" smtClean="0"/>
              <a:t>Discussion and Future directions (4min)</a:t>
            </a:r>
          </a:p>
          <a:p>
            <a:r>
              <a:rPr lang="en-US" dirty="0" smtClean="0"/>
              <a:t>Conclusion (2min)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en-US" dirty="0"/>
          </a:p>
        </p:txBody>
      </p:sp>
      <p:pic>
        <p:nvPicPr>
          <p:cNvPr id="1026" name="Picture 2" descr="https://miro.medium.com/max/3008/0*_SHXPWdjnfioBz1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44" y="0"/>
            <a:ext cx="7495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2512441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=""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=""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749912" y="4874027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=""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=""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987383" y="4888897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=""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=""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9224854" y="4905698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=""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=""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925919" y="3795864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=""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=""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=""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=""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=""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=""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=""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4202131" y="3778934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=""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=""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=""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=""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=""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=""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=""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=""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6446247" y="3789528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=""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=""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=""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=""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=""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=""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=""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=""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698951" y="3803116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=""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=""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=""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=""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=""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=""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=""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=""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9250841" y="49609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=""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7003167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=""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4790912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=""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2497804" y="49424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1789076" y="75339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=""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5661653" y="307223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400" dirty="0"/>
                  <a:t>: query (to match others)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53" y="307222"/>
                <a:ext cx="3600000" cy="830997"/>
              </a:xfrm>
              <a:prstGeom prst="rect">
                <a:avLst/>
              </a:prstGeom>
              <a:blipFill>
                <a:blip r:embed="rId23"/>
                <a:stretch>
                  <a:fillRect l="-508"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=""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5659310" y="1338145"/>
                <a:ext cx="36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: key (to be matched)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10" y="1338144"/>
                <a:ext cx="3600000" cy="461665"/>
              </a:xfrm>
              <a:prstGeom prst="rect">
                <a:avLst/>
              </a:prstGeom>
              <a:blipFill>
                <a:blip r:embed="rId24"/>
                <a:stretch>
                  <a:fillRect l="-50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=""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5640592" y="2270091"/>
                <a:ext cx="4480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dirty="0"/>
                  <a:t>: information to be extracted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592" y="2270090"/>
                <a:ext cx="4480468" cy="461665"/>
              </a:xfrm>
              <a:prstGeom prst="rect">
                <a:avLst/>
              </a:prstGeom>
              <a:blipFill>
                <a:blip r:embed="rId2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=""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3221110" y="5476897"/>
                <a:ext cx="133023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0" y="5476897"/>
                <a:ext cx="1330236" cy="381258"/>
              </a:xfrm>
              <a:prstGeom prst="rect">
                <a:avLst/>
              </a:prstGeom>
              <a:blipFill>
                <a:blip r:embed="rId26"/>
                <a:stretch>
                  <a:fillRect l="-2283" r="-137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=""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7235696" y="861979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95" y="861979"/>
                <a:ext cx="1485791" cy="381258"/>
              </a:xfrm>
              <a:prstGeom prst="rect">
                <a:avLst/>
              </a:prstGeom>
              <a:blipFill>
                <a:blip r:embed="rId27"/>
                <a:stretch>
                  <a:fillRect l="-4508" r="-1230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=""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7241875" y="1843299"/>
                <a:ext cx="149778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75" y="1843299"/>
                <a:ext cx="1497782" cy="381258"/>
              </a:xfrm>
              <a:prstGeom prst="rect">
                <a:avLst/>
              </a:prstGeom>
              <a:blipFill>
                <a:blip r:embed="rId28"/>
                <a:stretch>
                  <a:fillRect l="-4472" r="-122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=""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7235695" y="2883672"/>
                <a:ext cx="1487074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95" y="2883672"/>
                <a:ext cx="1487074" cy="381258"/>
              </a:xfrm>
              <a:prstGeom prst="rect">
                <a:avLst/>
              </a:prstGeom>
              <a:blipFill>
                <a:blip r:embed="rId29"/>
                <a:stretch>
                  <a:fillRect l="-2459" t="-1587" r="-1230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1821663" y="58820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https://arxiv.org/abs/1706.03762</a:t>
            </a:r>
            <a:endParaRPr lang="zh-TW" altLang="en-US" dirty="0"/>
          </a:p>
        </p:txBody>
      </p:sp>
      <p:pic>
        <p:nvPicPr>
          <p:cNvPr id="134" name="Picture 4" descr="ãTransformerãçåçæå°çµæ">
            <a:extLst>
              <a:ext uri="{FF2B5EF4-FFF2-40B4-BE49-F238E27FC236}">
                <a16:creationId xmlns="" xmlns:a16="http://schemas.microsoft.com/office/drawing/2014/main" id="{65CD74E3-BFE0-4E31-90DF-76D666A6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89" y="958949"/>
            <a:ext cx="3106430" cy="2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語音泡泡: 圓角矩形 134">
            <a:extLst>
              <a:ext uri="{FF2B5EF4-FFF2-40B4-BE49-F238E27FC236}">
                <a16:creationId xmlns=""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3019397" y="2313869"/>
            <a:ext cx="2365468" cy="943490"/>
          </a:xfrm>
          <a:prstGeom prst="wedgeRoundRectCallout">
            <a:avLst>
              <a:gd name="adj1" fmla="val -49221"/>
              <a:gd name="adj2" fmla="val -92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Attention is all you need.</a:t>
            </a:r>
            <a:endParaRPr lang="zh-TW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332" y="2337489"/>
            <a:ext cx="221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Transformer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85644" y="207750"/>
            <a:ext cx="2743170" cy="1067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48477" y="1838053"/>
            <a:ext cx="2520025" cy="14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10" grpId="0"/>
      <p:bldP spid="113" grpId="0"/>
      <p:bldP spid="127" grpId="0"/>
      <p:bldP spid="2" grpId="0"/>
      <p:bldP spid="130" grpId="0"/>
      <p:bldP spid="131" grpId="0"/>
      <p:bldP spid="1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=""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2556679" y="278769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=""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835337" y="27668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=""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058177" y="276591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=""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318535" y="27840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2512441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=""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=""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749912" y="4874027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=""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=""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987383" y="4888897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=""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=""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9224854" y="4905698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=""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=""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925919" y="3795864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=""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=""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=""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=""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=""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=""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=""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4202131" y="3778934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=""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=""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=""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=""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=""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=""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=""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=""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6446247" y="3789528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=""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=""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=""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=""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=""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=""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=""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=""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698951" y="3803116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=""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=""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=""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=""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=""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=""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=""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=""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2382987" y="2238240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=""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466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=""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4655585" y="2238240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84" y="2238239"/>
                <a:ext cx="565091" cy="385555"/>
              </a:xfrm>
              <a:prstGeom prst="rect">
                <a:avLst/>
              </a:prstGeom>
              <a:blipFill>
                <a:blip r:embed="rId20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=""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764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=""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969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=""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220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=""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2251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=""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2251404" y="2805021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=""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2251405" y="2796163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=""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6610833" y="1187075"/>
                <a:ext cx="2665730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833" y="1187074"/>
                <a:ext cx="2665730" cy="5190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2669507" y="1261062"/>
            <a:ext cx="422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Scaled Dot-Product Attention: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1789076" y="75339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=""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2251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=""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806783" y="2238240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782" y="2238239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=""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9162648" y="225446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字方塊 127">
            <a:extLst>
              <a:ext uri="{FF2B5EF4-FFF2-40B4-BE49-F238E27FC236}">
                <a16:creationId xmlns=""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6992265" y="1855266"/>
            <a:ext cx="231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dot product</a:t>
            </a:r>
            <a:endParaRPr lang="zh-TW" altLang="en-US" sz="2400" dirty="0"/>
          </a:p>
        </p:txBody>
      </p:sp>
      <p:sp>
        <p:nvSpPr>
          <p:cNvPr id="42" name="右大括弧 41">
            <a:extLst>
              <a:ext uri="{FF2B5EF4-FFF2-40B4-BE49-F238E27FC236}">
                <a16:creationId xmlns=""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7946214" y="1332730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=""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7143624" y="451233"/>
                <a:ext cx="415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 is the dim of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624" y="451232"/>
                <a:ext cx="4154200" cy="461665"/>
              </a:xfrm>
              <a:prstGeom prst="rect">
                <a:avLst/>
              </a:prstGeom>
              <a:blipFill>
                <a:blip r:embed="rId2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=""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9024436" y="919515"/>
            <a:ext cx="37486" cy="267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=""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9250841" y="49609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=""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7003167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=""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4790912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=""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2497804" y="49424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997262" y="3697231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1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107" grpId="0"/>
      <p:bldP spid="108" grpId="0" animBg="1"/>
      <p:bldP spid="111" grpId="0" animBg="1"/>
      <p:bldP spid="114" grpId="0" animBg="1"/>
      <p:bldP spid="122" grpId="0"/>
      <p:bldP spid="30" grpId="0"/>
      <p:bldP spid="125" grpId="0"/>
      <p:bldP spid="126" grpId="0"/>
      <p:bldP spid="128" grpId="0"/>
      <p:bldP spid="42" grpId="0" animBg="1"/>
      <p:bldP spid="129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=""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2556679" y="278769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=""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835337" y="27668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=""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058177" y="276591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=""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318535" y="27840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2512441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=""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=""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749912" y="4874027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=""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=""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987383" y="4888897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=""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=""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9224854" y="4905698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=""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=""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925919" y="3795864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=""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=""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=""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=""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=""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=""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=""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4202131" y="3778934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=""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=""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=""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=""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=""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=""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=""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=""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6446247" y="3789528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=""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=""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=""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=""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=""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=""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=""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=""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698951" y="3803116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=""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=""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=""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=""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=""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=""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=""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=""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2382987" y="2238240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6" y="2238239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7527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=""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466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=""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4655584" y="2238240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84" y="2238239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=""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764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=""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969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=""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220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=""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2251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=""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2251404" y="2805021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=""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2251405" y="2796163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1789076" y="75339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=""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2251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=""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6806782" y="2238240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782" y="2238239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7609" r="-5435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=""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9162648" y="2254463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47" y="2254462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6452" r="-430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=""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2546439" y="1445260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=""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4864775" y="1424236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=""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7071140" y="1434097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=""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9340426" y="1442306"/>
            <a:ext cx="1" cy="890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=""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2240019" y="1684980"/>
            <a:ext cx="7907513" cy="4364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Soft-max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=""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399019" y="1015897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18" y="1015896"/>
                <a:ext cx="565091" cy="385555"/>
              </a:xfrm>
              <a:prstGeom prst="rect">
                <a:avLst/>
              </a:prstGeom>
              <a:blipFill>
                <a:blip r:embed="rId23"/>
                <a:stretch>
                  <a:fillRect l="-7609" t="-15873" r="-2717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=""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671616" y="1015897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16" y="1015896"/>
                <a:ext cx="565090" cy="385555"/>
              </a:xfrm>
              <a:prstGeom prst="rect">
                <a:avLst/>
              </a:prstGeom>
              <a:blipFill>
                <a:blip r:embed="rId24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=""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822814" y="1015897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814" y="1015896"/>
                <a:ext cx="565090" cy="385555"/>
              </a:xfrm>
              <a:prstGeom prst="rect">
                <a:avLst/>
              </a:prstGeom>
              <a:blipFill>
                <a:blip r:embed="rId25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=""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178680" y="1032120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79" y="1032119"/>
                <a:ext cx="565091" cy="385555"/>
              </a:xfrm>
              <a:prstGeom prst="rect">
                <a:avLst/>
              </a:prstGeom>
              <a:blipFill>
                <a:blip r:embed="rId26"/>
                <a:stretch>
                  <a:fillRect l="-7609" t="-14063" r="-27174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=""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5290572" y="129918"/>
                <a:ext cx="502650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72" y="129918"/>
                <a:ext cx="5026504" cy="84529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=""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9250841" y="49609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=""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7003167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=""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790912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=""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2497804" y="49424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4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=""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2556679" y="278769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=""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4835337" y="276681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=""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058177" y="276591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=""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318535" y="27840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2512441" y="4874027"/>
            <a:ext cx="715161" cy="1669208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=""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=""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4749912" y="4874027"/>
            <a:ext cx="715161" cy="1669209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=""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=""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9"/>
                  <a:ext cx="7151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6987383" y="4888897"/>
            <a:ext cx="715161" cy="1669209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=""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=""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7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9224854" y="4905698"/>
            <a:ext cx="715161" cy="1669209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=""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=""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=""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925919" y="3795864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=""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=""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=""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=""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=""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=""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=""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4202131" y="3778934"/>
            <a:ext cx="1839368" cy="1052823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=""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=""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=""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=""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=""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=""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=""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=""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6446247" y="3789528"/>
            <a:ext cx="1839368" cy="1052823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=""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=""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=""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=""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=""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=""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=""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=""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8698951" y="3803116"/>
            <a:ext cx="1839368" cy="1052823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=""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=""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=""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=""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=""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=""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=""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=""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466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=""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764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=""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969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=""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220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=""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2251404" y="2830421"/>
            <a:ext cx="7059320" cy="96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=""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2251404" y="2805021"/>
            <a:ext cx="4808360" cy="990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=""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2251405" y="2796163"/>
            <a:ext cx="2602951" cy="999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1789076" y="75339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=""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2251404" y="2787695"/>
            <a:ext cx="305274" cy="1008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=""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390595" y="2189235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65091" cy="385555"/>
              </a:xfrm>
              <a:prstGeom prst="rect">
                <a:avLst/>
              </a:prstGeom>
              <a:blipFill>
                <a:blip r:embed="rId19"/>
                <a:stretch>
                  <a:fillRect l="-6452" t="-14286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=""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663192" y="2189235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65090" cy="385555"/>
              </a:xfrm>
              <a:prstGeom prst="rect">
                <a:avLst/>
              </a:prstGeom>
              <a:blipFill>
                <a:blip r:embed="rId20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=""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814390" y="2189235"/>
                <a:ext cx="56509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65090" cy="385555"/>
              </a:xfrm>
              <a:prstGeom prst="rect">
                <a:avLst/>
              </a:prstGeom>
              <a:blipFill>
                <a:blip r:embed="rId21"/>
                <a:stretch>
                  <a:fillRect l="-7527" t="-14286" r="-258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=""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170256" y="2205458"/>
                <a:ext cx="5650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65091" cy="385555"/>
              </a:xfrm>
              <a:prstGeom prst="rect">
                <a:avLst/>
              </a:prstGeom>
              <a:blipFill>
                <a:blip r:embed="rId22"/>
                <a:stretch>
                  <a:fillRect l="-6452" t="-15873" r="-26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=""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9250841" y="49609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=""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7003167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=""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4790912" y="4949898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=""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2497804" y="4942432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2481449" y="1265687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=""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=""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384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=""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235639" y="2567445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=""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=""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=""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=""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5647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=""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498218" y="2575023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=""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=""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=""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=""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7908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=""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759641" y="2591013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=""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=""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=""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=""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=""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0138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=""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989741" y="2607696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=""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=""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=""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=""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=""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393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=""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640138" y="157604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=""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906507" y="1544949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=""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137577" y="1564946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=""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9002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=""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972692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=""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203004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=""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407673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=""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050126" y="1568592"/>
            <a:ext cx="70778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=""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1797302" y="715985"/>
            <a:ext cx="487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Considering the whole sequence</a:t>
            </a:r>
            <a:endParaRPr lang="zh-TW" altLang="en-US" sz="2400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="" xmlns:a16="http://schemas.microsoft.com/office/drawing/2014/main" id="{A278B4CB-2EEA-4C46-9F3D-547317D39A6A}"/>
              </a:ext>
            </a:extLst>
          </p:cNvPr>
          <p:cNvCxnSpPr>
            <a:cxnSpLocks/>
          </p:cNvCxnSpPr>
          <p:nvPr/>
        </p:nvCxnSpPr>
        <p:spPr>
          <a:xfrm flipV="1">
            <a:off x="3064646" y="1128456"/>
            <a:ext cx="343061" cy="32544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=""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6261880" y="176670"/>
                <a:ext cx="23916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80" y="176669"/>
                <a:ext cx="2391680" cy="10455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0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=""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4829669" y="2797540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=""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2620318" y="2761336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=""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7058177" y="2765916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=""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9318535" y="2784018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=""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2466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=""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4764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=""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6969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=""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9220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=""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4527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=""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4527616" y="2805021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=""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4527617" y="2796163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1789076" y="75339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=""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2556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=""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2390594" y="21892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85555"/>
              </a:xfrm>
              <a:prstGeom prst="rect">
                <a:avLst/>
              </a:prstGeom>
              <a:blipFill>
                <a:blip r:embed="rId3"/>
                <a:stretch>
                  <a:fillRect l="-6383" t="-14286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=""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4663192" y="21892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85555"/>
              </a:xfrm>
              <a:prstGeom prst="rect">
                <a:avLst/>
              </a:prstGeom>
              <a:blipFill>
                <a:blip r:embed="rId4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=""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6814390" y="2189235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85555"/>
              </a:xfrm>
              <a:prstGeom prst="rect">
                <a:avLst/>
              </a:prstGeom>
              <a:blipFill>
                <a:blip r:embed="rId5"/>
                <a:stretch>
                  <a:fillRect l="-7447" t="-14286" r="-2446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=""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9170255" y="2205458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85555"/>
              </a:xfrm>
              <a:prstGeom prst="rect">
                <a:avLst/>
              </a:prstGeom>
              <a:blipFill>
                <a:blip r:embed="rId6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4749912" y="1277297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=""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=""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384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=""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3235639" y="2567445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=""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=""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=""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=""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5647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=""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5498218" y="2575023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=""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=""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=""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=""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7908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=""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7759641" y="2591013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=""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=""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=""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=""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=""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10138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=""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9989741" y="2607696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=""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=""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=""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=""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=""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3393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=""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5647304" y="1598272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=""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7906507" y="1544949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=""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10137577" y="1564946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=""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9002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=""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4972692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=""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7203004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=""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9407673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=""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5326339" y="1564945"/>
            <a:ext cx="481123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=""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7089776" y="168705"/>
                <a:ext cx="240764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775" y="168704"/>
                <a:ext cx="2407647" cy="1045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=""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3385007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=""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3241885" y="379586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=""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3050127" y="383340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6" y="3833406"/>
                <a:ext cx="71516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=""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669507" y="379586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=""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2488023" y="38436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3843680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=""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2107404" y="379586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=""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925920" y="384368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9" y="3843680"/>
                <a:ext cx="71516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=""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5518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=""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5326339" y="381647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=""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4945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=""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4764235" y="38267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=""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4383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=""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4202132" y="38267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61665"/>
              </a:xfrm>
              <a:prstGeom prst="rect">
                <a:avLst/>
              </a:prstGeom>
              <a:blipFill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=""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7762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=""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7570455" y="382707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=""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7189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=""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7008351" y="38373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=""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6627732" y="3789527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=""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6446248" y="383734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47" y="3837344"/>
                <a:ext cx="715161" cy="461665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=""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10014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=""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9823159" y="3840659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=""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9442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=""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9261055" y="38509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=""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8880436" y="380311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=""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8698952" y="3850933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51" y="3850932"/>
                <a:ext cx="715161" cy="461665"/>
              </a:xfrm>
              <a:prstGeom prst="rect">
                <a:avLst/>
              </a:prstGeom>
              <a:blipFill>
                <a:blip r:embed="rId2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群組 183">
            <a:extLst>
              <a:ext uri="{FF2B5EF4-FFF2-40B4-BE49-F238E27FC236}">
                <a16:creationId xmlns=""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8545722" y="5277714"/>
            <a:ext cx="715161" cy="540000"/>
            <a:chOff x="7174951" y="3803115"/>
            <a:chExt cx="715161" cy="540000"/>
          </a:xfrm>
        </p:grpSpPr>
        <p:sp>
          <p:nvSpPr>
            <p:cNvPr id="185" name="矩形 184">
              <a:extLst>
                <a:ext uri="{FF2B5EF4-FFF2-40B4-BE49-F238E27FC236}">
                  <a16:creationId xmlns=""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>
                  <a:extLst>
                    <a:ext uri="{FF2B5EF4-FFF2-40B4-BE49-F238E27FC236}">
                      <a16:creationId xmlns=""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>
            <a:extLst>
              <a:ext uri="{FF2B5EF4-FFF2-40B4-BE49-F238E27FC236}">
                <a16:creationId xmlns=""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7900868" y="4729605"/>
            <a:ext cx="715161" cy="461665"/>
            <a:chOff x="7193535" y="5191659"/>
            <a:chExt cx="715161" cy="461665"/>
          </a:xfrm>
        </p:grpSpPr>
        <p:sp>
          <p:nvSpPr>
            <p:cNvPr id="188" name="矩形 187">
              <a:extLst>
                <a:ext uri="{FF2B5EF4-FFF2-40B4-BE49-F238E27FC236}">
                  <a16:creationId xmlns=""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>
                  <a:extLst>
                    <a:ext uri="{FF2B5EF4-FFF2-40B4-BE49-F238E27FC236}">
                      <a16:creationId xmlns=""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群組 189">
            <a:extLst>
              <a:ext uri="{FF2B5EF4-FFF2-40B4-BE49-F238E27FC236}">
                <a16:creationId xmlns=""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7900868" y="5143180"/>
            <a:ext cx="715161" cy="461665"/>
            <a:chOff x="7193535" y="5191659"/>
            <a:chExt cx="715161" cy="461665"/>
          </a:xfrm>
        </p:grpSpPr>
        <p:sp>
          <p:nvSpPr>
            <p:cNvPr id="191" name="矩形 190">
              <a:extLst>
                <a:ext uri="{FF2B5EF4-FFF2-40B4-BE49-F238E27FC236}">
                  <a16:creationId xmlns=""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=""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=""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7900868" y="5555079"/>
            <a:ext cx="715161" cy="461665"/>
            <a:chOff x="7193535" y="5191659"/>
            <a:chExt cx="715161" cy="461665"/>
          </a:xfrm>
        </p:grpSpPr>
        <p:sp>
          <p:nvSpPr>
            <p:cNvPr id="194" name="矩形 193">
              <a:extLst>
                <a:ext uri="{FF2B5EF4-FFF2-40B4-BE49-F238E27FC236}">
                  <a16:creationId xmlns=""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=""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=""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7900868" y="5951511"/>
            <a:ext cx="715161" cy="461665"/>
            <a:chOff x="7193535" y="5191659"/>
            <a:chExt cx="715161" cy="461665"/>
          </a:xfrm>
        </p:grpSpPr>
        <p:sp>
          <p:nvSpPr>
            <p:cNvPr id="197" name="矩形 196">
              <a:extLst>
                <a:ext uri="{FF2B5EF4-FFF2-40B4-BE49-F238E27FC236}">
                  <a16:creationId xmlns=""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=""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>
                <a:extLst>
                  <a:ext uri="{FF2B5EF4-FFF2-40B4-BE49-F238E27FC236}">
                    <a16:creationId xmlns=""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7432537" y="5411648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36" y="5411648"/>
                <a:ext cx="298159" cy="369332"/>
              </a:xfrm>
              <a:prstGeom prst="rect">
                <a:avLst/>
              </a:prstGeom>
              <a:blipFill>
                <a:blip r:embed="rId2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=""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4966301" y="4609127"/>
            <a:ext cx="565091" cy="430683"/>
            <a:chOff x="5686213" y="4717020"/>
            <a:chExt cx="565091" cy="430683"/>
          </a:xfrm>
        </p:grpSpPr>
        <p:sp>
          <p:nvSpPr>
            <p:cNvPr id="201" name="矩形 200">
              <a:extLst>
                <a:ext uri="{FF2B5EF4-FFF2-40B4-BE49-F238E27FC236}">
                  <a16:creationId xmlns=""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=""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7"/>
                  <a:stretch>
                    <a:fillRect l="-7609" r="-543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=""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4975010" y="5039810"/>
            <a:ext cx="565091" cy="430683"/>
            <a:chOff x="5686213" y="4717020"/>
            <a:chExt cx="565091" cy="430683"/>
          </a:xfrm>
        </p:grpSpPr>
        <p:sp>
          <p:nvSpPr>
            <p:cNvPr id="204" name="矩形 203">
              <a:extLst>
                <a:ext uri="{FF2B5EF4-FFF2-40B4-BE49-F238E27FC236}">
                  <a16:creationId xmlns=""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=""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8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205">
            <a:extLst>
              <a:ext uri="{FF2B5EF4-FFF2-40B4-BE49-F238E27FC236}">
                <a16:creationId xmlns=""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4975378" y="5472724"/>
            <a:ext cx="565091" cy="430683"/>
            <a:chOff x="5686213" y="4717020"/>
            <a:chExt cx="565091" cy="430683"/>
          </a:xfrm>
        </p:grpSpPr>
        <p:sp>
          <p:nvSpPr>
            <p:cNvPr id="207" name="矩形 206">
              <a:extLst>
                <a:ext uri="{FF2B5EF4-FFF2-40B4-BE49-F238E27FC236}">
                  <a16:creationId xmlns=""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207">
                  <a:extLst>
                    <a:ext uri="{FF2B5EF4-FFF2-40B4-BE49-F238E27FC236}">
                      <a16:creationId xmlns=""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29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=""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4975714" y="5900950"/>
            <a:ext cx="565091" cy="430683"/>
            <a:chOff x="5686213" y="4717020"/>
            <a:chExt cx="565091" cy="430683"/>
          </a:xfrm>
        </p:grpSpPr>
        <p:sp>
          <p:nvSpPr>
            <p:cNvPr id="210" name="矩形 209">
              <a:extLst>
                <a:ext uri="{FF2B5EF4-FFF2-40B4-BE49-F238E27FC236}">
                  <a16:creationId xmlns=""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210">
                  <a:extLst>
                    <a:ext uri="{FF2B5EF4-FFF2-40B4-BE49-F238E27FC236}">
                      <a16:creationId xmlns=""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30"/>
                  <a:stretch>
                    <a:fillRect l="-6452" r="-4301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=""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9000607" y="5285078"/>
            <a:ext cx="715161" cy="540000"/>
            <a:chOff x="7174951" y="3803115"/>
            <a:chExt cx="715161" cy="540000"/>
          </a:xfrm>
        </p:grpSpPr>
        <p:sp>
          <p:nvSpPr>
            <p:cNvPr id="213" name="矩形 212">
              <a:extLst>
                <a:ext uri="{FF2B5EF4-FFF2-40B4-BE49-F238E27FC236}">
                  <a16:creationId xmlns=""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=""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群組 214">
            <a:extLst>
              <a:ext uri="{FF2B5EF4-FFF2-40B4-BE49-F238E27FC236}">
                <a16:creationId xmlns=""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5539407" y="4624021"/>
            <a:ext cx="572208" cy="430683"/>
            <a:chOff x="5686213" y="4717020"/>
            <a:chExt cx="572208" cy="430683"/>
          </a:xfrm>
        </p:grpSpPr>
        <p:sp>
          <p:nvSpPr>
            <p:cNvPr id="216" name="矩形 215">
              <a:extLst>
                <a:ext uri="{FF2B5EF4-FFF2-40B4-BE49-F238E27FC236}">
                  <a16:creationId xmlns=""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字方塊 216">
                  <a:extLst>
                    <a:ext uri="{FF2B5EF4-FFF2-40B4-BE49-F238E27FC236}">
                      <a16:creationId xmlns=""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2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群組 217">
            <a:extLst>
              <a:ext uri="{FF2B5EF4-FFF2-40B4-BE49-F238E27FC236}">
                <a16:creationId xmlns=""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5548116" y="5054704"/>
            <a:ext cx="572208" cy="430683"/>
            <a:chOff x="5686213" y="4717020"/>
            <a:chExt cx="572208" cy="430683"/>
          </a:xfrm>
        </p:grpSpPr>
        <p:sp>
          <p:nvSpPr>
            <p:cNvPr id="219" name="矩形 218">
              <a:extLst>
                <a:ext uri="{FF2B5EF4-FFF2-40B4-BE49-F238E27FC236}">
                  <a16:creationId xmlns=""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=""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3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群組 220">
            <a:extLst>
              <a:ext uri="{FF2B5EF4-FFF2-40B4-BE49-F238E27FC236}">
                <a16:creationId xmlns=""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5548484" y="5487618"/>
            <a:ext cx="572208" cy="430683"/>
            <a:chOff x="5686213" y="4717020"/>
            <a:chExt cx="572208" cy="430683"/>
          </a:xfrm>
        </p:grpSpPr>
        <p:sp>
          <p:nvSpPr>
            <p:cNvPr id="222" name="矩形 221">
              <a:extLst>
                <a:ext uri="{FF2B5EF4-FFF2-40B4-BE49-F238E27FC236}">
                  <a16:creationId xmlns=""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>
                  <a:extLst>
                    <a:ext uri="{FF2B5EF4-FFF2-40B4-BE49-F238E27FC236}">
                      <a16:creationId xmlns=""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4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群組 223">
            <a:extLst>
              <a:ext uri="{FF2B5EF4-FFF2-40B4-BE49-F238E27FC236}">
                <a16:creationId xmlns=""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5548820" y="5915844"/>
            <a:ext cx="572208" cy="430683"/>
            <a:chOff x="5686213" y="4717020"/>
            <a:chExt cx="572208" cy="430683"/>
          </a:xfrm>
        </p:grpSpPr>
        <p:sp>
          <p:nvSpPr>
            <p:cNvPr id="225" name="矩形 224">
              <a:extLst>
                <a:ext uri="{FF2B5EF4-FFF2-40B4-BE49-F238E27FC236}">
                  <a16:creationId xmlns=""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>
                  <a:extLst>
                    <a:ext uri="{FF2B5EF4-FFF2-40B4-BE49-F238E27FC236}">
                      <a16:creationId xmlns=""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5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>
            <a:extLst>
              <a:ext uri="{FF2B5EF4-FFF2-40B4-BE49-F238E27FC236}">
                <a16:creationId xmlns=""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6115387" y="4609127"/>
            <a:ext cx="572208" cy="430683"/>
            <a:chOff x="5686213" y="4717020"/>
            <a:chExt cx="572208" cy="430683"/>
          </a:xfrm>
        </p:grpSpPr>
        <p:sp>
          <p:nvSpPr>
            <p:cNvPr id="228" name="矩形 227">
              <a:extLst>
                <a:ext uri="{FF2B5EF4-FFF2-40B4-BE49-F238E27FC236}">
                  <a16:creationId xmlns=""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文字方塊 228">
                  <a:extLst>
                    <a:ext uri="{FF2B5EF4-FFF2-40B4-BE49-F238E27FC236}">
                      <a16:creationId xmlns=""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6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群組 229">
            <a:extLst>
              <a:ext uri="{FF2B5EF4-FFF2-40B4-BE49-F238E27FC236}">
                <a16:creationId xmlns=""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6124096" y="5039810"/>
            <a:ext cx="572208" cy="430683"/>
            <a:chOff x="5686213" y="4717020"/>
            <a:chExt cx="572208" cy="430683"/>
          </a:xfrm>
        </p:grpSpPr>
        <p:sp>
          <p:nvSpPr>
            <p:cNvPr id="231" name="矩形 230">
              <a:extLst>
                <a:ext uri="{FF2B5EF4-FFF2-40B4-BE49-F238E27FC236}">
                  <a16:creationId xmlns=""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231">
                  <a:extLst>
                    <a:ext uri="{FF2B5EF4-FFF2-40B4-BE49-F238E27FC236}">
                      <a16:creationId xmlns=""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7"/>
                  <a:stretch>
                    <a:fillRect l="-7527" r="-537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群組 232">
            <a:extLst>
              <a:ext uri="{FF2B5EF4-FFF2-40B4-BE49-F238E27FC236}">
                <a16:creationId xmlns=""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6124464" y="5472724"/>
            <a:ext cx="572208" cy="430683"/>
            <a:chOff x="5686213" y="4717020"/>
            <a:chExt cx="572208" cy="430683"/>
          </a:xfrm>
        </p:grpSpPr>
        <p:sp>
          <p:nvSpPr>
            <p:cNvPr id="234" name="矩形 233">
              <a:extLst>
                <a:ext uri="{FF2B5EF4-FFF2-40B4-BE49-F238E27FC236}">
                  <a16:creationId xmlns=""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文字方塊 234">
                  <a:extLst>
                    <a:ext uri="{FF2B5EF4-FFF2-40B4-BE49-F238E27FC236}">
                      <a16:creationId xmlns=""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8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>
            <a:extLst>
              <a:ext uri="{FF2B5EF4-FFF2-40B4-BE49-F238E27FC236}">
                <a16:creationId xmlns=""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6124800" y="5900950"/>
            <a:ext cx="572208" cy="430683"/>
            <a:chOff x="5686213" y="4717020"/>
            <a:chExt cx="572208" cy="430683"/>
          </a:xfrm>
        </p:grpSpPr>
        <p:sp>
          <p:nvSpPr>
            <p:cNvPr id="237" name="矩形 236">
              <a:extLst>
                <a:ext uri="{FF2B5EF4-FFF2-40B4-BE49-F238E27FC236}">
                  <a16:creationId xmlns=""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字方塊 237">
                  <a:extLst>
                    <a:ext uri="{FF2B5EF4-FFF2-40B4-BE49-F238E27FC236}">
                      <a16:creationId xmlns=""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39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=""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6672180" y="4635238"/>
            <a:ext cx="572208" cy="430683"/>
            <a:chOff x="5686213" y="4717020"/>
            <a:chExt cx="572208" cy="430683"/>
          </a:xfrm>
        </p:grpSpPr>
        <p:sp>
          <p:nvSpPr>
            <p:cNvPr id="240" name="矩形 239">
              <a:extLst>
                <a:ext uri="{FF2B5EF4-FFF2-40B4-BE49-F238E27FC236}">
                  <a16:creationId xmlns=""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字方塊 240">
                  <a:extLst>
                    <a:ext uri="{FF2B5EF4-FFF2-40B4-BE49-F238E27FC236}">
                      <a16:creationId xmlns=""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0"/>
                  <a:stretch>
                    <a:fillRect l="-7527" r="-537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群組 241">
            <a:extLst>
              <a:ext uri="{FF2B5EF4-FFF2-40B4-BE49-F238E27FC236}">
                <a16:creationId xmlns=""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6680889" y="5065921"/>
            <a:ext cx="572208" cy="430683"/>
            <a:chOff x="5686213" y="4717020"/>
            <a:chExt cx="572208" cy="430683"/>
          </a:xfrm>
        </p:grpSpPr>
        <p:sp>
          <p:nvSpPr>
            <p:cNvPr id="243" name="矩形 242">
              <a:extLst>
                <a:ext uri="{FF2B5EF4-FFF2-40B4-BE49-F238E27FC236}">
                  <a16:creationId xmlns=""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>
                  <a:extLst>
                    <a:ext uri="{FF2B5EF4-FFF2-40B4-BE49-F238E27FC236}">
                      <a16:creationId xmlns=""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1"/>
                  <a:stretch>
                    <a:fillRect l="-7447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5" name="群組 244">
            <a:extLst>
              <a:ext uri="{FF2B5EF4-FFF2-40B4-BE49-F238E27FC236}">
                <a16:creationId xmlns=""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6681257" y="5498835"/>
            <a:ext cx="572208" cy="430683"/>
            <a:chOff x="5686213" y="4717020"/>
            <a:chExt cx="572208" cy="430683"/>
          </a:xfrm>
        </p:grpSpPr>
        <p:sp>
          <p:nvSpPr>
            <p:cNvPr id="246" name="矩形 245">
              <a:extLst>
                <a:ext uri="{FF2B5EF4-FFF2-40B4-BE49-F238E27FC236}">
                  <a16:creationId xmlns=""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246">
                  <a:extLst>
                    <a:ext uri="{FF2B5EF4-FFF2-40B4-BE49-F238E27FC236}">
                      <a16:creationId xmlns=""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2"/>
                  <a:stretch>
                    <a:fillRect l="-6383" r="-4255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群組 247">
            <a:extLst>
              <a:ext uri="{FF2B5EF4-FFF2-40B4-BE49-F238E27FC236}">
                <a16:creationId xmlns=""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6681593" y="5927061"/>
            <a:ext cx="572208" cy="430683"/>
            <a:chOff x="5686213" y="4717020"/>
            <a:chExt cx="572208" cy="430683"/>
          </a:xfrm>
        </p:grpSpPr>
        <p:sp>
          <p:nvSpPr>
            <p:cNvPr id="249" name="矩形 248">
              <a:extLst>
                <a:ext uri="{FF2B5EF4-FFF2-40B4-BE49-F238E27FC236}">
                  <a16:creationId xmlns=""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>
                  <a:extLst>
                    <a:ext uri="{FF2B5EF4-FFF2-40B4-BE49-F238E27FC236}">
                      <a16:creationId xmlns=""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43"/>
                  <a:stretch>
                    <a:fillRect l="-6383" r="-4255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字方塊 250">
                <a:extLst>
                  <a:ext uri="{FF2B5EF4-FFF2-40B4-BE49-F238E27FC236}">
                    <a16:creationId xmlns=""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8058561" y="6362046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61" y="6362045"/>
                <a:ext cx="334322" cy="430887"/>
              </a:xfrm>
              <a:prstGeom prst="rect">
                <a:avLst/>
              </a:prstGeom>
              <a:blipFill>
                <a:blip r:embed="rId44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字方塊 251">
                <a:extLst>
                  <a:ext uri="{FF2B5EF4-FFF2-40B4-BE49-F238E27FC236}">
                    <a16:creationId xmlns=""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5949857" y="6362045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57" y="6362044"/>
                <a:ext cx="334322" cy="43088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=""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9318534" y="5870512"/>
                <a:ext cx="3343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534" y="5870511"/>
                <a:ext cx="334322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群組 253">
            <a:extLst>
              <a:ext uri="{FF2B5EF4-FFF2-40B4-BE49-F238E27FC236}">
                <a16:creationId xmlns=""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9440672" y="5285691"/>
            <a:ext cx="715161" cy="540000"/>
            <a:chOff x="7174951" y="3803115"/>
            <a:chExt cx="715161" cy="540000"/>
          </a:xfrm>
        </p:grpSpPr>
        <p:sp>
          <p:nvSpPr>
            <p:cNvPr id="255" name="矩形 254">
              <a:extLst>
                <a:ext uri="{FF2B5EF4-FFF2-40B4-BE49-F238E27FC236}">
                  <a16:creationId xmlns=""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255">
                  <a:extLst>
                    <a:ext uri="{FF2B5EF4-FFF2-40B4-BE49-F238E27FC236}">
                      <a16:creationId xmlns=""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群組 256">
            <a:extLst>
              <a:ext uri="{FF2B5EF4-FFF2-40B4-BE49-F238E27FC236}">
                <a16:creationId xmlns=""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9895557" y="5293055"/>
            <a:ext cx="715161" cy="540000"/>
            <a:chOff x="7174951" y="3803115"/>
            <a:chExt cx="715161" cy="540000"/>
          </a:xfrm>
        </p:grpSpPr>
        <p:sp>
          <p:nvSpPr>
            <p:cNvPr id="258" name="矩形 257">
              <a:extLst>
                <a:ext uri="{FF2B5EF4-FFF2-40B4-BE49-F238E27FC236}">
                  <a16:creationId xmlns=""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字方塊 258">
                  <a:extLst>
                    <a:ext uri="{FF2B5EF4-FFF2-40B4-BE49-F238E27FC236}">
                      <a16:creationId xmlns=""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1665"/>
                </a:xfrm>
                <a:prstGeom prst="rect">
                  <a:avLst/>
                </a:prstGeom>
                <a:blipFill>
                  <a:blip r:embed="rId4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號: 向右 8">
            <a:extLst>
              <a:ext uri="{FF2B5EF4-FFF2-40B4-BE49-F238E27FC236}">
                <a16:creationId xmlns=""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4356698" y="5154189"/>
            <a:ext cx="515279" cy="693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0" name="群組 259">
            <a:extLst>
              <a:ext uri="{FF2B5EF4-FFF2-40B4-BE49-F238E27FC236}">
                <a16:creationId xmlns=""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990234" y="4580919"/>
            <a:ext cx="565090" cy="430683"/>
            <a:chOff x="5686213" y="4717020"/>
            <a:chExt cx="565090" cy="430683"/>
          </a:xfrm>
        </p:grpSpPr>
        <p:sp>
          <p:nvSpPr>
            <p:cNvPr id="261" name="矩形 260">
              <a:extLst>
                <a:ext uri="{FF2B5EF4-FFF2-40B4-BE49-F238E27FC236}">
                  <a16:creationId xmlns=""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=""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0" cy="385555"/>
                </a:xfrm>
                <a:prstGeom prst="rect">
                  <a:avLst/>
                </a:prstGeom>
                <a:blipFill>
                  <a:blip r:embed="rId49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=""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998944" y="5011602"/>
            <a:ext cx="565091" cy="430683"/>
            <a:chOff x="5686213" y="4717020"/>
            <a:chExt cx="565091" cy="430683"/>
          </a:xfrm>
        </p:grpSpPr>
        <p:sp>
          <p:nvSpPr>
            <p:cNvPr id="264" name="矩形 263">
              <a:extLst>
                <a:ext uri="{FF2B5EF4-FFF2-40B4-BE49-F238E27FC236}">
                  <a16:creationId xmlns=""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=""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0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=""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999312" y="5444516"/>
            <a:ext cx="565091" cy="430683"/>
            <a:chOff x="5686213" y="4717020"/>
            <a:chExt cx="565091" cy="430683"/>
          </a:xfrm>
        </p:grpSpPr>
        <p:sp>
          <p:nvSpPr>
            <p:cNvPr id="267" name="矩形 266">
              <a:extLst>
                <a:ext uri="{FF2B5EF4-FFF2-40B4-BE49-F238E27FC236}">
                  <a16:creationId xmlns=""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=""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1"/>
                  <a:stretch>
                    <a:fillRect l="-7527" t="-14286" r="-25806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=""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999648" y="5872742"/>
            <a:ext cx="565091" cy="430683"/>
            <a:chOff x="5686213" y="4717020"/>
            <a:chExt cx="565091" cy="430683"/>
          </a:xfrm>
        </p:grpSpPr>
        <p:sp>
          <p:nvSpPr>
            <p:cNvPr id="270" name="矩形 269">
              <a:extLst>
                <a:ext uri="{FF2B5EF4-FFF2-40B4-BE49-F238E27FC236}">
                  <a16:creationId xmlns=""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=""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65091" cy="385555"/>
                </a:xfrm>
                <a:prstGeom prst="rect">
                  <a:avLst/>
                </a:prstGeom>
                <a:blipFill>
                  <a:blip r:embed="rId52"/>
                  <a:stretch>
                    <a:fillRect l="-6452" t="-14063" r="-26882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=""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2563341" y="4595813"/>
            <a:ext cx="572208" cy="430683"/>
            <a:chOff x="5686213" y="4717020"/>
            <a:chExt cx="572208" cy="430683"/>
          </a:xfrm>
        </p:grpSpPr>
        <p:sp>
          <p:nvSpPr>
            <p:cNvPr id="273" name="矩形 272">
              <a:extLst>
                <a:ext uri="{FF2B5EF4-FFF2-40B4-BE49-F238E27FC236}">
                  <a16:creationId xmlns=""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=""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3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=""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2572050" y="5026496"/>
            <a:ext cx="572208" cy="430683"/>
            <a:chOff x="5686213" y="4717020"/>
            <a:chExt cx="572208" cy="430683"/>
          </a:xfrm>
        </p:grpSpPr>
        <p:sp>
          <p:nvSpPr>
            <p:cNvPr id="276" name="矩形 275">
              <a:extLst>
                <a:ext uri="{FF2B5EF4-FFF2-40B4-BE49-F238E27FC236}">
                  <a16:creationId xmlns=""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=""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=""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2572418" y="5459410"/>
            <a:ext cx="572208" cy="430683"/>
            <a:chOff x="5686213" y="4717020"/>
            <a:chExt cx="572208" cy="430683"/>
          </a:xfrm>
        </p:grpSpPr>
        <p:sp>
          <p:nvSpPr>
            <p:cNvPr id="279" name="矩形 278">
              <a:extLst>
                <a:ext uri="{FF2B5EF4-FFF2-40B4-BE49-F238E27FC236}">
                  <a16:creationId xmlns=""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=""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5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=""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2572754" y="5887636"/>
            <a:ext cx="572208" cy="430683"/>
            <a:chOff x="5686213" y="4717020"/>
            <a:chExt cx="572208" cy="430683"/>
          </a:xfrm>
        </p:grpSpPr>
        <p:sp>
          <p:nvSpPr>
            <p:cNvPr id="282" name="矩形 281">
              <a:extLst>
                <a:ext uri="{FF2B5EF4-FFF2-40B4-BE49-F238E27FC236}">
                  <a16:creationId xmlns=""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=""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6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=""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3139321" y="4580919"/>
            <a:ext cx="572208" cy="430683"/>
            <a:chOff x="5686213" y="4717020"/>
            <a:chExt cx="572208" cy="430683"/>
          </a:xfrm>
        </p:grpSpPr>
        <p:sp>
          <p:nvSpPr>
            <p:cNvPr id="285" name="矩形 284">
              <a:extLst>
                <a:ext uri="{FF2B5EF4-FFF2-40B4-BE49-F238E27FC236}">
                  <a16:creationId xmlns=""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=""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7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=""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3148030" y="5011602"/>
            <a:ext cx="572208" cy="430683"/>
            <a:chOff x="5686213" y="4717020"/>
            <a:chExt cx="572208" cy="430683"/>
          </a:xfrm>
        </p:grpSpPr>
        <p:sp>
          <p:nvSpPr>
            <p:cNvPr id="288" name="矩形 287">
              <a:extLst>
                <a:ext uri="{FF2B5EF4-FFF2-40B4-BE49-F238E27FC236}">
                  <a16:creationId xmlns=""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=""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8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=""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3148398" y="5444516"/>
            <a:ext cx="572208" cy="430683"/>
            <a:chOff x="5686213" y="4717020"/>
            <a:chExt cx="572208" cy="430683"/>
          </a:xfrm>
        </p:grpSpPr>
        <p:sp>
          <p:nvSpPr>
            <p:cNvPr id="291" name="矩形 290">
              <a:extLst>
                <a:ext uri="{FF2B5EF4-FFF2-40B4-BE49-F238E27FC236}">
                  <a16:creationId xmlns=""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=""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59"/>
                  <a:stretch>
                    <a:fillRect l="-6383" t="-14286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=""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3148734" y="5872742"/>
            <a:ext cx="572208" cy="430683"/>
            <a:chOff x="5686213" y="4717020"/>
            <a:chExt cx="572208" cy="430683"/>
          </a:xfrm>
        </p:grpSpPr>
        <p:sp>
          <p:nvSpPr>
            <p:cNvPr id="294" name="矩形 293">
              <a:extLst>
                <a:ext uri="{FF2B5EF4-FFF2-40B4-BE49-F238E27FC236}">
                  <a16:creationId xmlns=""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=""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0"/>
                  <a:stretch>
                    <a:fillRect l="-7527" t="-14063" r="-25806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=""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3696114" y="4607030"/>
            <a:ext cx="572208" cy="430683"/>
            <a:chOff x="5686213" y="4717020"/>
            <a:chExt cx="572208" cy="430683"/>
          </a:xfrm>
        </p:grpSpPr>
        <p:sp>
          <p:nvSpPr>
            <p:cNvPr id="297" name="矩形 296">
              <a:extLst>
                <a:ext uri="{FF2B5EF4-FFF2-40B4-BE49-F238E27FC236}">
                  <a16:creationId xmlns=""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=""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1"/>
                  <a:stretch>
                    <a:fillRect l="-6383" t="-15873" r="-25532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=""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3704823" y="5037713"/>
            <a:ext cx="572208" cy="430683"/>
            <a:chOff x="5686213" y="4717020"/>
            <a:chExt cx="572208" cy="430683"/>
          </a:xfrm>
        </p:grpSpPr>
        <p:sp>
          <p:nvSpPr>
            <p:cNvPr id="300" name="矩形 299">
              <a:extLst>
                <a:ext uri="{FF2B5EF4-FFF2-40B4-BE49-F238E27FC236}">
                  <a16:creationId xmlns=""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=""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2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=""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3705191" y="5470627"/>
            <a:ext cx="572208" cy="430683"/>
            <a:chOff x="5686213" y="4717020"/>
            <a:chExt cx="572208" cy="430683"/>
          </a:xfrm>
        </p:grpSpPr>
        <p:sp>
          <p:nvSpPr>
            <p:cNvPr id="303" name="矩形 302">
              <a:extLst>
                <a:ext uri="{FF2B5EF4-FFF2-40B4-BE49-F238E27FC236}">
                  <a16:creationId xmlns=""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=""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3"/>
                  <a:stretch>
                    <a:fillRect l="-7447" t="-14063" r="-2446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=""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3705527" y="5898853"/>
            <a:ext cx="572208" cy="430683"/>
            <a:chOff x="5686213" y="4717020"/>
            <a:chExt cx="572208" cy="430683"/>
          </a:xfrm>
        </p:grpSpPr>
        <p:sp>
          <p:nvSpPr>
            <p:cNvPr id="306" name="矩形 305">
              <a:extLst>
                <a:ext uri="{FF2B5EF4-FFF2-40B4-BE49-F238E27FC236}">
                  <a16:creationId xmlns=""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=""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72208" cy="385555"/>
                </a:xfrm>
                <a:prstGeom prst="rect">
                  <a:avLst/>
                </a:prstGeom>
                <a:blipFill>
                  <a:blip r:embed="rId64"/>
                  <a:stretch>
                    <a:fillRect l="-7447" t="-15873" r="-2446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=""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973791" y="6333837"/>
                <a:ext cx="334322" cy="44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91" y="6333836"/>
                <a:ext cx="334322" cy="44544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=""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4268180" y="3670982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88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9" grpId="0" animBg="1"/>
      <p:bldP spid="30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=""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4120456" y="474271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=""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5414618" y="4739780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=""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2367078" y="4750012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=""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687065" y="4744823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=""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2345249" y="4487225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=""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3044616" y="4473329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CE1823E-F48D-4201-963F-B856C0DEFBDF}"/>
              </a:ext>
            </a:extLst>
          </p:cNvPr>
          <p:cNvSpPr/>
          <p:nvPr/>
        </p:nvSpPr>
        <p:spPr>
          <a:xfrm>
            <a:off x="1789075" y="75339"/>
            <a:ext cx="4509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Multi-head Self-attention</a:t>
            </a:r>
            <a:endParaRPr lang="zh-TW" altLang="en-US" sz="32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3880894" y="608440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3960123" y="5006241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=""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3778639" y="505405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8" y="5054058"/>
                <a:ext cx="715161" cy="473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=""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4112711" y="5550188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=""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2666058" y="5831695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=""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5077437" y="5006242"/>
            <a:ext cx="715161" cy="813431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=""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=""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=""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3788420" y="615281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9" y="6152809"/>
                <a:ext cx="715161" cy="47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=""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2355203" y="5006242"/>
            <a:ext cx="715161" cy="813431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=""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=""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=""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=""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6783588" y="106115"/>
            <a:ext cx="35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(2 heads as example)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2201249" y="390948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=""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817352" y="344490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51" y="3444906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921044" y="3894095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=""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2078294" y="343492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3" y="3434925"/>
                <a:ext cx="715161" cy="473591"/>
              </a:xfrm>
              <a:prstGeom prst="rect">
                <a:avLst/>
              </a:prstGeom>
              <a:blipFill>
                <a:blip r:embed="rId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=""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3800469" y="474790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=""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3778640" y="448511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=""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4478007" y="447121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3634640" y="390737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=""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4250743" y="344279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42" y="3442794"/>
                <a:ext cx="715161" cy="473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4354435" y="389198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=""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3532963" y="3434109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2" y="3434108"/>
                <a:ext cx="715161" cy="47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=""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5094631" y="4744969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=""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5072802" y="4482182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=""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5772169" y="446828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4928802" y="390444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=""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5544905" y="3439864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04" y="3439863"/>
                <a:ext cx="715161" cy="473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5648597" y="3889052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=""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4881590" y="342891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89" y="3428914"/>
                <a:ext cx="715161" cy="473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=""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8439810" y="4711492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=""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9733972" y="4708561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=""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6686432" y="4718793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=""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7006419" y="4713604"/>
            <a:ext cx="0" cy="508876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=""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6664603" y="4456006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=""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7363970" y="4442110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=""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8200248" y="605318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=""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8279477" y="4975022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=""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8097993" y="502284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92" y="5022839"/>
                <a:ext cx="715161" cy="4735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=""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8432065" y="5518969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=""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6985412" y="5800476"/>
            <a:ext cx="276895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=""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9396791" y="4975023"/>
            <a:ext cx="715161" cy="813431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=""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=""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47359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=""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=""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8107774" y="612159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73" y="6121590"/>
                <a:ext cx="715161" cy="4735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=""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6674557" y="4975023"/>
            <a:ext cx="715161" cy="813431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=""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=""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=""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=""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473591"/>
                </a:xfrm>
                <a:prstGeom prst="rect">
                  <a:avLst/>
                </a:prstGeom>
                <a:blipFill>
                  <a:blip r:embed="rId16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6520603" y="387826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=""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7136706" y="341368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05" y="3413687"/>
                <a:ext cx="715161" cy="473591"/>
              </a:xfrm>
              <a:prstGeom prst="rect">
                <a:avLst/>
              </a:prstGeom>
              <a:blipFill>
                <a:blip r:embed="rId1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=""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7240398" y="3862876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=""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6397648" y="3403707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47" y="3403706"/>
                <a:ext cx="715161" cy="473591"/>
              </a:xfrm>
              <a:prstGeom prst="rect">
                <a:avLst/>
              </a:prstGeom>
              <a:blipFill>
                <a:blip r:embed="rId1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=""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8119823" y="4716681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=""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8097994" y="4453894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=""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8797361" y="4439998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=""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7953994" y="387615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=""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8570097" y="341157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96" y="3411575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=""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8673789" y="3860764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=""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7852317" y="340289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316" y="3402889"/>
                <a:ext cx="715161" cy="4735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=""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9413985" y="4713750"/>
            <a:ext cx="697967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=""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9392156" y="4450963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=""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10091523" y="4437067"/>
            <a:ext cx="0" cy="271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=""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9248156" y="387322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=""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9864259" y="3408645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58" y="3408644"/>
                <a:ext cx="715161" cy="473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=""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9967951" y="38578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=""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9200944" y="3397696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943" y="3397695"/>
                <a:ext cx="715161" cy="4735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=""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5873959" y="756045"/>
            <a:ext cx="715161" cy="605813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=""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=""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3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="" xmlns:a16="http://schemas.microsoft.com/office/drawing/2014/main" id="{639E50D1-C367-4D25-AB72-A5FD215B68F2}"/>
              </a:ext>
            </a:extLst>
          </p:cNvPr>
          <p:cNvCxnSpPr>
            <a:cxnSpLocks/>
            <a:stCxn id="65" idx="0"/>
            <a:endCxn id="120" idx="2"/>
          </p:cNvCxnSpPr>
          <p:nvPr/>
        </p:nvCxnSpPr>
        <p:spPr>
          <a:xfrm flipV="1">
            <a:off x="2435874" y="2518497"/>
            <a:ext cx="5590474" cy="916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=""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8200249" y="2497623"/>
            <a:ext cx="10641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>
            <a:extLst>
              <a:ext uri="{FF2B5EF4-FFF2-40B4-BE49-F238E27FC236}">
                <a16:creationId xmlns=""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8026348" y="242849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=""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8119822" y="2608497"/>
            <a:ext cx="0" cy="9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>
            <a:extLst>
              <a:ext uri="{FF2B5EF4-FFF2-40B4-BE49-F238E27FC236}">
                <a16:creationId xmlns=""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9270375" y="2337058"/>
            <a:ext cx="298383" cy="310013"/>
            <a:chOff x="-105878" y="1740168"/>
            <a:chExt cx="461666" cy="461665"/>
          </a:xfrm>
        </p:grpSpPr>
        <p:sp>
          <p:nvSpPr>
            <p:cNvPr id="123" name="矩形 122">
              <a:extLst>
                <a:ext uri="{FF2B5EF4-FFF2-40B4-BE49-F238E27FC236}">
                  <a16:creationId xmlns=""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4" name="群組 123">
              <a:extLst>
                <a:ext uri="{FF2B5EF4-FFF2-40B4-BE49-F238E27FC236}">
                  <a16:creationId xmlns=""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5" name="直線接點 124">
                <a:extLst>
                  <a:ext uri="{FF2B5EF4-FFF2-40B4-BE49-F238E27FC236}">
                    <a16:creationId xmlns=""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=""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直線單箭頭接點 126">
            <a:extLst>
              <a:ext uri="{FF2B5EF4-FFF2-40B4-BE49-F238E27FC236}">
                <a16:creationId xmlns=""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9430293" y="2647070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=""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H="1" flipV="1">
            <a:off x="9415906" y="1072362"/>
            <a:ext cx="0" cy="126469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=""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6461264" y="1056160"/>
            <a:ext cx="29527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=""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4934158" y="2346901"/>
            <a:ext cx="298383" cy="310013"/>
            <a:chOff x="-105878" y="1740168"/>
            <a:chExt cx="461666" cy="461665"/>
          </a:xfrm>
        </p:grpSpPr>
        <p:sp>
          <p:nvSpPr>
            <p:cNvPr id="131" name="矩形 130">
              <a:extLst>
                <a:ext uri="{FF2B5EF4-FFF2-40B4-BE49-F238E27FC236}">
                  <a16:creationId xmlns=""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=""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=""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=""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橢圓 134">
            <a:extLst>
              <a:ext uri="{FF2B5EF4-FFF2-40B4-BE49-F238E27FC236}">
                <a16:creationId xmlns=""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3686544" y="240240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="" xmlns:a16="http://schemas.microsoft.com/office/drawing/2014/main" id="{17BD5EA0-67CC-4BDC-9CF7-8BBA0F349714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2336626" y="2556042"/>
            <a:ext cx="1376279" cy="8685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=""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3788419" y="2599096"/>
            <a:ext cx="0" cy="871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=""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3927995" y="2487893"/>
            <a:ext cx="10061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=""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5088996" y="2633577"/>
            <a:ext cx="0" cy="872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="" xmlns:a16="http://schemas.microsoft.com/office/drawing/2014/main" id="{D6C7C918-3F32-4408-9257-BFD2D0ED0922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5072803" y="1056160"/>
            <a:ext cx="0" cy="129074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>
            <a:extLst>
              <a:ext uri="{FF2B5EF4-FFF2-40B4-BE49-F238E27FC236}">
                <a16:creationId xmlns=""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5049387" y="1032658"/>
            <a:ext cx="8912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=""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922521" y="6084405"/>
                <a:ext cx="1485791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6084405"/>
                <a:ext cx="1485791" cy="381258"/>
              </a:xfrm>
              <a:prstGeom prst="rect">
                <a:avLst/>
              </a:prstGeom>
              <a:blipFill>
                <a:blip r:embed="rId24"/>
                <a:stretch>
                  <a:fillRect l="-4508" t="-1587" r="-1230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=""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932232" y="901981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1" y="901981"/>
                <a:ext cx="1833835" cy="381258"/>
              </a:xfrm>
              <a:prstGeom prst="rect">
                <a:avLst/>
              </a:prstGeom>
              <a:blipFill>
                <a:blip r:embed="rId25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=""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922521" y="1390066"/>
                <a:ext cx="183383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" y="1390066"/>
                <a:ext cx="1833835" cy="381258"/>
              </a:xfrm>
              <a:prstGeom prst="rect">
                <a:avLst/>
              </a:prstGeom>
              <a:blipFill>
                <a:blip r:embed="rId26"/>
                <a:stretch>
                  <a:fillRect l="-3654" t="-1587" r="-997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9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20" grpId="0" animBg="1"/>
      <p:bldP spid="135" grpId="0" animBg="1"/>
      <p:bldP spid="189" grpId="0"/>
      <p:bldP spid="1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B7FAEBA-ACE6-4DA9-B05D-A24B9CE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49A8B7FC-4077-425E-8442-D6477FE18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825625"/>
                <a:ext cx="6115589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No position information in self-attention.</a:t>
                </a:r>
              </a:p>
              <a:p>
                <a:r>
                  <a:rPr lang="en-US" altLang="zh-TW" sz="2400" dirty="0"/>
                  <a:t>Original paper: each position has a unique positional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(not learned from data)</a:t>
                </a:r>
              </a:p>
              <a:p>
                <a:r>
                  <a:rPr lang="en-US" altLang="zh-TW" sz="2400" dirty="0"/>
                  <a:t>In other words: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appends a one-hot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6115589" cy="4351338"/>
              </a:xfrm>
              <a:blipFill>
                <a:blip r:embed="rId2"/>
                <a:stretch>
                  <a:fillRect l="-1296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60E065B5-170C-4C2E-B80C-521A72F8D008}"/>
              </a:ext>
            </a:extLst>
          </p:cNvPr>
          <p:cNvSpPr/>
          <p:nvPr/>
        </p:nvSpPr>
        <p:spPr>
          <a:xfrm>
            <a:off x="9123675" y="137918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3B33503E-D298-4F85-9811-F6429793A0F0}"/>
              </a:ext>
            </a:extLst>
          </p:cNvPr>
          <p:cNvSpPr/>
          <p:nvPr/>
        </p:nvSpPr>
        <p:spPr>
          <a:xfrm>
            <a:off x="9152703" y="2382920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="" xmlns:a16="http://schemas.microsoft.com/office/drawing/2014/main" id="{806CE855-D0E9-4CB6-BA49-390610756CC1}"/>
              </a:ext>
            </a:extLst>
          </p:cNvPr>
          <p:cNvCxnSpPr/>
          <p:nvPr/>
        </p:nvCxnSpPr>
        <p:spPr>
          <a:xfrm flipV="1">
            <a:off x="9372426" y="201736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="" xmlns:a16="http://schemas.microsoft.com/office/drawing/2014/main" id="{F32298CF-C7E4-4D97-A419-FFF0739AF3D5}"/>
                  </a:ext>
                </a:extLst>
              </p:cNvPr>
              <p:cNvSpPr txBox="1"/>
              <p:nvPr/>
            </p:nvSpPr>
            <p:spPr>
              <a:xfrm>
                <a:off x="9045838" y="2453343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37" y="2453342"/>
                <a:ext cx="715161" cy="473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="" xmlns:a16="http://schemas.microsoft.com/office/drawing/2014/main" id="{2B40011F-DFFF-403E-B0F9-A7CEDBA066AE}"/>
              </a:ext>
            </a:extLst>
          </p:cNvPr>
          <p:cNvGrpSpPr/>
          <p:nvPr/>
        </p:nvGrpSpPr>
        <p:grpSpPr>
          <a:xfrm>
            <a:off x="8459316" y="301023"/>
            <a:ext cx="1839368" cy="1052823"/>
            <a:chOff x="401919" y="3795863"/>
            <a:chExt cx="1839368" cy="1052823"/>
          </a:xfrm>
        </p:grpSpPr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6A55BB47-268D-4F74-BE1C-CF3439137706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="" xmlns:a16="http://schemas.microsoft.com/office/drawing/2014/main" id="{001FF3C7-826C-4C78-8FB9-C1688C25281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735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ECD7207E-EAD5-486B-80AB-AC7FA11778D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="" xmlns:a16="http://schemas.microsoft.com/office/drawing/2014/main" id="{ABC151D6-1989-482C-AE0E-A587311965A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735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矩形 78">
              <a:extLst>
                <a:ext uri="{FF2B5EF4-FFF2-40B4-BE49-F238E27FC236}">
                  <a16:creationId xmlns="" xmlns:a16="http://schemas.microsoft.com/office/drawing/2014/main" id="{F89CD16C-558A-46C4-95A6-9FB716CA5A2A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="" xmlns:a16="http://schemas.microsoft.com/office/drawing/2014/main" id="{4F10F7AC-9D0D-4B05-9920-47669D5BD2AD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73591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單箭頭接點 80">
              <a:extLst>
                <a:ext uri="{FF2B5EF4-FFF2-40B4-BE49-F238E27FC236}">
                  <a16:creationId xmlns="" xmlns:a16="http://schemas.microsoft.com/office/drawing/2014/main" id="{6F4CCC87-B024-4456-9FF4-CE202C85E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="" xmlns:a16="http://schemas.microsoft.com/office/drawing/2014/main" id="{695ADC9A-1F96-4CF3-B97E-BA49DC5D19F6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="" xmlns:a16="http://schemas.microsoft.com/office/drawing/2014/main" id="{076807AE-8CFC-46E7-ADF7-DB7886076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="" xmlns:a16="http://schemas.microsoft.com/office/drawing/2014/main" id="{2699F9AA-3D8C-4749-82E9-DA2CD7652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="" xmlns:a16="http://schemas.microsoft.com/office/drawing/2014/main" id="{B603BF97-6E87-49E5-93F8-CA594AB3DC63}"/>
                  </a:ext>
                </a:extLst>
              </p:cNvPr>
              <p:cNvSpPr txBox="1"/>
              <p:nvPr/>
            </p:nvSpPr>
            <p:spPr>
              <a:xfrm>
                <a:off x="9031201" y="1447591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200" y="1447590"/>
                <a:ext cx="715161" cy="473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="" xmlns:a16="http://schemas.microsoft.com/office/drawing/2014/main" id="{936C04CF-2F7F-432D-A010-FB5DCB3855F4}"/>
              </a:ext>
            </a:extLst>
          </p:cNvPr>
          <p:cNvGrpSpPr/>
          <p:nvPr/>
        </p:nvGrpSpPr>
        <p:grpSpPr>
          <a:xfrm>
            <a:off x="8111059" y="1392336"/>
            <a:ext cx="715161" cy="605813"/>
            <a:chOff x="6596954" y="2212974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952283C5-7E33-45B6-8E6B-F4EA96701D94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="" xmlns:a16="http://schemas.microsoft.com/office/drawing/2014/main" id="{B6165539-4B4C-44F1-B4A9-A65A3D8CF3EB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17C32B17-0E14-4440-8822-41D84C600640}"/>
              </a:ext>
            </a:extLst>
          </p:cNvPr>
          <p:cNvSpPr txBox="1"/>
          <p:nvPr/>
        </p:nvSpPr>
        <p:spPr>
          <a:xfrm>
            <a:off x="8712347" y="1406102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45F36913-AA16-463A-BFA7-C0EB35CE0749}"/>
              </a:ext>
            </a:extLst>
          </p:cNvPr>
          <p:cNvGrpSpPr/>
          <p:nvPr/>
        </p:nvGrpSpPr>
        <p:grpSpPr>
          <a:xfrm>
            <a:off x="1730393" y="4328392"/>
            <a:ext cx="2622350" cy="2164483"/>
            <a:chOff x="454139" y="4330186"/>
            <a:chExt cx="2622350" cy="2164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="" xmlns:a16="http://schemas.microsoft.com/office/drawing/2014/main" id="{7F348E56-13FB-49C9-8BC4-C650E516BED4}"/>
                    </a:ext>
                  </a:extLst>
                </p:cNvPr>
                <p:cNvSpPr/>
                <p:nvPr/>
              </p:nvSpPr>
              <p:spPr>
                <a:xfrm>
                  <a:off x="454139" y="5033052"/>
                  <a:ext cx="845616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9" y="5033052"/>
                  <a:ext cx="845616" cy="473591"/>
                </a:xfrm>
                <a:prstGeom prst="rect">
                  <a:avLst/>
                </a:prstGeom>
                <a:blipFill>
                  <a:blip r:embed="rId9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0E12D52E-A364-4786-9B81-DEB42E6791BB}"/>
                </a:ext>
              </a:extLst>
            </p:cNvPr>
            <p:cNvSpPr/>
            <p:nvPr/>
          </p:nvSpPr>
          <p:spPr>
            <a:xfrm>
              <a:off x="1322559" y="4330186"/>
              <a:ext cx="303414" cy="212568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="" xmlns:a16="http://schemas.microsoft.com/office/drawing/2014/main" id="{F2DC81C3-583E-4674-B6ED-920C8CC770DC}"/>
                </a:ext>
              </a:extLst>
            </p:cNvPr>
            <p:cNvSpPr txBox="1"/>
            <p:nvPr/>
          </p:nvSpPr>
          <p:spPr>
            <a:xfrm>
              <a:off x="1322559" y="5410169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="" xmlns:a16="http://schemas.microsoft.com/office/drawing/2014/main" id="{8D624B34-8CA2-4B56-8C63-26C51806D3D9}"/>
                </a:ext>
              </a:extLst>
            </p:cNvPr>
            <p:cNvSpPr txBox="1"/>
            <p:nvPr/>
          </p:nvSpPr>
          <p:spPr>
            <a:xfrm>
              <a:off x="1322559" y="504440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="" xmlns:a16="http://schemas.microsoft.com/office/drawing/2014/main" id="{4D557D60-E255-4CCF-86AB-49444C4D26E0}"/>
                </a:ext>
              </a:extLst>
            </p:cNvPr>
            <p:cNvSpPr txBox="1"/>
            <p:nvPr/>
          </p:nvSpPr>
          <p:spPr>
            <a:xfrm>
              <a:off x="1327440" y="575296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="" xmlns:a16="http://schemas.microsoft.com/office/drawing/2014/main" id="{246A6EBB-B0EC-4D7D-9EB4-E9CA1E3E997E}"/>
                </a:ext>
              </a:extLst>
            </p:cNvPr>
            <p:cNvSpPr txBox="1"/>
            <p:nvPr/>
          </p:nvSpPr>
          <p:spPr>
            <a:xfrm rot="5400000">
              <a:off x="1368762" y="6050080"/>
              <a:ext cx="42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="" xmlns:a16="http://schemas.microsoft.com/office/drawing/2014/main" id="{B4A1B8FD-83AF-4F59-AD5A-E9ABCF3BB2C3}"/>
                </a:ext>
              </a:extLst>
            </p:cNvPr>
            <p:cNvSpPr txBox="1"/>
            <p:nvPr/>
          </p:nvSpPr>
          <p:spPr>
            <a:xfrm rot="5400000">
              <a:off x="627121" y="5041884"/>
              <a:ext cx="1885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………</a:t>
              </a:r>
              <a:endParaRPr lang="zh-TW" altLang="en-US" sz="2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FFD751DF-0544-404B-9424-814C93E84AF2}"/>
                </a:ext>
              </a:extLst>
            </p:cNvPr>
            <p:cNvSpPr txBox="1"/>
            <p:nvPr/>
          </p:nvSpPr>
          <p:spPr>
            <a:xfrm>
              <a:off x="1924582" y="5417959"/>
              <a:ext cx="1151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i-th</a:t>
              </a:r>
              <a:r>
                <a:rPr lang="en-US" altLang="zh-TW" sz="2400" dirty="0"/>
                <a:t> dim</a:t>
              </a:r>
              <a:endParaRPr lang="zh-TW" altLang="en-US" sz="2400" dirty="0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="" xmlns:a16="http://schemas.microsoft.com/office/drawing/2014/main" id="{75F8FD71-01C3-4FBA-B24E-A3E972D7473D}"/>
                </a:ext>
              </a:extLst>
            </p:cNvPr>
            <p:cNvSpPr/>
            <p:nvPr/>
          </p:nvSpPr>
          <p:spPr>
            <a:xfrm flipH="1">
              <a:off x="1650795" y="5499788"/>
              <a:ext cx="320634" cy="3098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="" xmlns:a16="http://schemas.microsoft.com/office/drawing/2014/main" id="{53172D70-3F06-428E-9DB4-90FF267C1E17}"/>
              </a:ext>
            </a:extLst>
          </p:cNvPr>
          <p:cNvGrpSpPr/>
          <p:nvPr/>
        </p:nvGrpSpPr>
        <p:grpSpPr>
          <a:xfrm>
            <a:off x="6123523" y="3640385"/>
            <a:ext cx="715161" cy="1725585"/>
            <a:chOff x="4572000" y="4271618"/>
            <a:chExt cx="715161" cy="1725585"/>
          </a:xfrm>
        </p:grpSpPr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EA825B0F-A102-4B47-A327-5D2E5843A78F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="" xmlns:a16="http://schemas.microsoft.com/office/drawing/2014/main" id="{6B03E468-F6BE-4EE2-A75B-47063B8CB0CA}"/>
                    </a:ext>
                  </a:extLst>
                </p:cNvPr>
                <p:cNvSpPr txBox="1"/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0"/>
                  <a:ext cx="715161" cy="4735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矩形 102">
              <a:extLst>
                <a:ext uri="{FF2B5EF4-FFF2-40B4-BE49-F238E27FC236}">
                  <a16:creationId xmlns="" xmlns:a16="http://schemas.microsoft.com/office/drawing/2014/main" id="{E5882A90-A88E-4D19-8B89-814FD7E80777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="" xmlns:a16="http://schemas.microsoft.com/office/drawing/2014/main" id="{55C913C4-4946-4E07-A9FA-DC2158741FC0}"/>
                    </a:ext>
                  </a:extLst>
                </p:cNvPr>
                <p:cNvSpPr/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2" y="5210070"/>
                  <a:ext cx="530915" cy="473591"/>
                </a:xfrm>
                <a:prstGeom prst="rect">
                  <a:avLst/>
                </a:prstGeom>
                <a:blipFill>
                  <a:blip r:embed="rId11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="" xmlns:a16="http://schemas.microsoft.com/office/drawing/2014/main" id="{059D0D8A-ACED-4C5E-A783-BEB62706E3CE}"/>
                  </a:ext>
                </a:extLst>
              </p:cNvPr>
              <p:cNvSpPr/>
              <p:nvPr/>
            </p:nvSpPr>
            <p:spPr>
              <a:xfrm>
                <a:off x="4023330" y="4119827"/>
                <a:ext cx="2072670" cy="69580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30" y="4119827"/>
                <a:ext cx="2072670" cy="6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="" xmlns:a16="http://schemas.microsoft.com/office/drawing/2014/main" id="{C2DD0A97-D73F-43D7-8F99-28E9E0707161}"/>
              </a:ext>
            </a:extLst>
          </p:cNvPr>
          <p:cNvCxnSpPr>
            <a:cxnSpLocks/>
          </p:cNvCxnSpPr>
          <p:nvPr/>
        </p:nvCxnSpPr>
        <p:spPr>
          <a:xfrm>
            <a:off x="4792718" y="3967554"/>
            <a:ext cx="0" cy="110482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="" xmlns:a16="http://schemas.microsoft.com/office/drawing/2014/main" id="{7B1BF07A-B622-47C0-B653-937516A46361}"/>
                  </a:ext>
                </a:extLst>
              </p:cNvPr>
              <p:cNvSpPr txBox="1"/>
              <p:nvPr/>
            </p:nvSpPr>
            <p:spPr>
              <a:xfrm>
                <a:off x="4192099" y="4867761"/>
                <a:ext cx="488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98" y="4867761"/>
                <a:ext cx="488019" cy="369332"/>
              </a:xfrm>
              <a:prstGeom prst="rect">
                <a:avLst/>
              </a:prstGeom>
              <a:blipFill>
                <a:blip r:embed="rId13"/>
                <a:stretch>
                  <a:fillRect l="-15000" t="-1667" r="-250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="" xmlns:a16="http://schemas.microsoft.com/office/drawing/2014/main" id="{19237BFC-1940-4A0E-B91B-467E4C83AB79}"/>
                  </a:ext>
                </a:extLst>
              </p:cNvPr>
              <p:cNvSpPr txBox="1"/>
              <p:nvPr/>
            </p:nvSpPr>
            <p:spPr>
              <a:xfrm>
                <a:off x="5254132" y="4862368"/>
                <a:ext cx="4240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131" y="4862368"/>
                <a:ext cx="424089" cy="369332"/>
              </a:xfrm>
              <a:prstGeom prst="rect">
                <a:avLst/>
              </a:prstGeom>
              <a:blipFill>
                <a:blip r:embed="rId14"/>
                <a:stretch>
                  <a:fillRect l="-26087" t="-1667" r="-246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="" xmlns:a16="http://schemas.microsoft.com/office/drawing/2014/main" id="{F62D10E3-2B49-4D29-A0A1-3F6B9634F0A6}"/>
                  </a:ext>
                </a:extLst>
              </p:cNvPr>
              <p:cNvSpPr/>
              <p:nvPr/>
            </p:nvSpPr>
            <p:spPr>
              <a:xfrm>
                <a:off x="7283983" y="4095242"/>
                <a:ext cx="73101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83" y="4095241"/>
                <a:ext cx="731016" cy="7237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="" xmlns:a16="http://schemas.microsoft.com/office/drawing/2014/main" id="{1A3842EB-D548-4F43-B513-DFF979CC35AF}"/>
                  </a:ext>
                </a:extLst>
              </p:cNvPr>
              <p:cNvSpPr/>
              <p:nvPr/>
            </p:nvSpPr>
            <p:spPr>
              <a:xfrm>
                <a:off x="7301559" y="5523649"/>
                <a:ext cx="1255746" cy="7237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59" y="5523648"/>
                <a:ext cx="1255746" cy="72373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="" xmlns:a16="http://schemas.microsoft.com/office/drawing/2014/main" id="{F641757F-3897-4FC6-8D4B-FD1AF404EDEC}"/>
              </a:ext>
            </a:extLst>
          </p:cNvPr>
          <p:cNvSpPr txBox="1"/>
          <p:nvPr/>
        </p:nvSpPr>
        <p:spPr>
          <a:xfrm>
            <a:off x="6806236" y="5653630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sp>
        <p:nvSpPr>
          <p:cNvPr id="109" name="文字方塊 108">
            <a:extLst>
              <a:ext uri="{FF2B5EF4-FFF2-40B4-BE49-F238E27FC236}">
                <a16:creationId xmlns="" xmlns:a16="http://schemas.microsoft.com/office/drawing/2014/main" id="{17C80598-0FCD-4F40-B86C-54638F3F44BF}"/>
              </a:ext>
            </a:extLst>
          </p:cNvPr>
          <p:cNvSpPr txBox="1"/>
          <p:nvPr/>
        </p:nvSpPr>
        <p:spPr>
          <a:xfrm>
            <a:off x="6800922" y="4172203"/>
            <a:ext cx="45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="" xmlns:a16="http://schemas.microsoft.com/office/drawing/2014/main" id="{44584636-D941-4AA9-8317-C935BBC2C55E}"/>
              </a:ext>
            </a:extLst>
          </p:cNvPr>
          <p:cNvGrpSpPr/>
          <p:nvPr/>
        </p:nvGrpSpPr>
        <p:grpSpPr>
          <a:xfrm>
            <a:off x="8053313" y="4124372"/>
            <a:ext cx="715161" cy="665474"/>
            <a:chOff x="7695346" y="3967554"/>
            <a:chExt cx="715161" cy="665474"/>
          </a:xfrm>
        </p:grpSpPr>
        <p:sp>
          <p:nvSpPr>
            <p:cNvPr id="111" name="矩形 110">
              <a:extLst>
                <a:ext uri="{FF2B5EF4-FFF2-40B4-BE49-F238E27FC236}">
                  <a16:creationId xmlns="" xmlns:a16="http://schemas.microsoft.com/office/drawing/2014/main" id="{2C31C5C0-8377-406C-85F1-BB9678775AA4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="" xmlns:a16="http://schemas.microsoft.com/office/drawing/2014/main" id="{525B49F8-4687-490B-A700-E6A98A15E994}"/>
                    </a:ext>
                  </a:extLst>
                </p:cNvPr>
                <p:cNvSpPr txBox="1"/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6"/>
                  <a:ext cx="715161" cy="47359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="" xmlns:a16="http://schemas.microsoft.com/office/drawing/2014/main" id="{E681F812-6C5F-48E7-B2D5-3A755CB9307D}"/>
              </a:ext>
            </a:extLst>
          </p:cNvPr>
          <p:cNvGrpSpPr/>
          <p:nvPr/>
        </p:nvGrpSpPr>
        <p:grpSpPr>
          <a:xfrm>
            <a:off x="8688013" y="5408375"/>
            <a:ext cx="530915" cy="980473"/>
            <a:chOff x="7787468" y="4712666"/>
            <a:chExt cx="530915" cy="980473"/>
          </a:xfrm>
        </p:grpSpPr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4A76C1A9-E8D8-470D-9F54-7A6F41F2B9F7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="" xmlns:a16="http://schemas.microsoft.com/office/drawing/2014/main" id="{5666F92D-7BAA-4096-8A0A-5F334551D6F9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530915" cy="473591"/>
                </a:xfrm>
                <a:prstGeom prst="rect">
                  <a:avLst/>
                </a:prstGeom>
                <a:blipFill>
                  <a:blip r:embed="rId18"/>
                  <a:stretch>
                    <a:fillRect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B98E9669-047A-4081-B0B2-44A28FB075BE}"/>
              </a:ext>
            </a:extLst>
          </p:cNvPr>
          <p:cNvSpPr/>
          <p:nvPr/>
        </p:nvSpPr>
        <p:spPr>
          <a:xfrm>
            <a:off x="8898138" y="367652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="" xmlns:a16="http://schemas.microsoft.com/office/drawing/2014/main" id="{6CB7FB8D-9DD5-4C5F-B169-254F4A7E4095}"/>
                  </a:ext>
                </a:extLst>
              </p:cNvPr>
              <p:cNvSpPr txBox="1"/>
              <p:nvPr/>
            </p:nvSpPr>
            <p:spPr>
              <a:xfrm>
                <a:off x="8805664" y="3744928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63" y="3744927"/>
                <a:ext cx="715161" cy="473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群組 117">
            <a:extLst>
              <a:ext uri="{FF2B5EF4-FFF2-40B4-BE49-F238E27FC236}">
                <a16:creationId xmlns="" xmlns:a16="http://schemas.microsoft.com/office/drawing/2014/main" id="{9DC49AC9-75A6-4ED9-8C89-396E8F40186A}"/>
              </a:ext>
            </a:extLst>
          </p:cNvPr>
          <p:cNvGrpSpPr/>
          <p:nvPr/>
        </p:nvGrpSpPr>
        <p:grpSpPr>
          <a:xfrm>
            <a:off x="9229378" y="5175908"/>
            <a:ext cx="715161" cy="605813"/>
            <a:chOff x="6596954" y="2212974"/>
            <a:chExt cx="715161" cy="605813"/>
          </a:xfrm>
        </p:grpSpPr>
        <p:sp>
          <p:nvSpPr>
            <p:cNvPr id="119" name="矩形 118">
              <a:extLst>
                <a:ext uri="{FF2B5EF4-FFF2-40B4-BE49-F238E27FC236}">
                  <a16:creationId xmlns="" xmlns:a16="http://schemas.microsoft.com/office/drawing/2014/main" id="{2AE40094-1FB6-4BE9-8D17-8A28985D0CBA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="" xmlns:a16="http://schemas.microsoft.com/office/drawing/2014/main" id="{FFEDA905-B89C-424A-9BD2-9407CFB0AD3F}"/>
                    </a:ext>
                  </a:extLst>
                </p:cNvPr>
                <p:cNvSpPr txBox="1"/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0"/>
                  <a:ext cx="715161" cy="47359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矩形 120">
            <a:extLst>
              <a:ext uri="{FF2B5EF4-FFF2-40B4-BE49-F238E27FC236}">
                <a16:creationId xmlns="" xmlns:a16="http://schemas.microsoft.com/office/drawing/2014/main" id="{73E0694B-A7C3-4B92-8AE8-21686E284B2D}"/>
              </a:ext>
            </a:extLst>
          </p:cNvPr>
          <p:cNvSpPr/>
          <p:nvPr/>
        </p:nvSpPr>
        <p:spPr>
          <a:xfrm>
            <a:off x="7211141" y="3967555"/>
            <a:ext cx="1545948" cy="980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>
            <a:extLst>
              <a:ext uri="{FF2B5EF4-FFF2-40B4-BE49-F238E27FC236}">
                <a16:creationId xmlns="" xmlns:a16="http://schemas.microsoft.com/office/drawing/2014/main" id="{5D346E98-F27D-4E8F-90D6-2958D91331FA}"/>
              </a:ext>
            </a:extLst>
          </p:cNvPr>
          <p:cNvSpPr/>
          <p:nvPr/>
        </p:nvSpPr>
        <p:spPr>
          <a:xfrm>
            <a:off x="7232878" y="5338670"/>
            <a:ext cx="1980536" cy="1136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18025" y="6109116"/>
            <a:ext cx="3195334" cy="6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104" grpId="0" animBg="1"/>
      <p:bldP spid="34" grpId="0"/>
      <p:bldP spid="105" grpId="0"/>
      <p:bldP spid="106" grpId="0" animBg="1"/>
      <p:bldP spid="107" grpId="0" animBg="1"/>
      <p:bldP spid="108" grpId="0"/>
      <p:bldP spid="109" grpId="0"/>
      <p:bldP spid="115" grpId="0" animBg="1"/>
      <p:bldP spid="117" grpId="0"/>
      <p:bldP spid="121" grpId="0" animBg="1"/>
      <p:bldP spid="1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3B9796C-02DB-41E8-B0EF-43DEE2A7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84" y="341602"/>
            <a:ext cx="4319694" cy="6022036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="" xmlns:a16="http://schemas.microsoft.com/office/drawing/2014/main" id="{76C6ADC8-3555-4E08-A2AF-056CA62A0189}"/>
              </a:ext>
            </a:extLst>
          </p:cNvPr>
          <p:cNvGrpSpPr/>
          <p:nvPr/>
        </p:nvGrpSpPr>
        <p:grpSpPr>
          <a:xfrm>
            <a:off x="1675568" y="633991"/>
            <a:ext cx="2713223" cy="3528107"/>
            <a:chOff x="151567" y="633990"/>
            <a:chExt cx="2713223" cy="3528107"/>
          </a:xfrm>
        </p:grpSpPr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587826E5-522F-4C89-B824-2CD9ECF9AA10}"/>
                </a:ext>
              </a:extLst>
            </p:cNvPr>
            <p:cNvSpPr/>
            <p:nvPr/>
          </p:nvSpPr>
          <p:spPr>
            <a:xfrm>
              <a:off x="151567" y="633990"/>
              <a:ext cx="1235862" cy="352810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1713601E-0188-4EE3-A207-02AAD1FDD139}"/>
                </a:ext>
              </a:extLst>
            </p:cNvPr>
            <p:cNvSpPr/>
            <p:nvPr/>
          </p:nvSpPr>
          <p:spPr>
            <a:xfrm>
              <a:off x="503295" y="641654"/>
              <a:ext cx="2361495" cy="8977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="" xmlns:a16="http://schemas.microsoft.com/office/drawing/2014/main" id="{0A6A7F41-2603-47FF-A0BF-C7D122825FA7}"/>
              </a:ext>
            </a:extLst>
          </p:cNvPr>
          <p:cNvCxnSpPr>
            <a:cxnSpLocks/>
          </p:cNvCxnSpPr>
          <p:nvPr/>
        </p:nvCxnSpPr>
        <p:spPr>
          <a:xfrm flipV="1">
            <a:off x="2588116" y="1106516"/>
            <a:ext cx="407421" cy="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0A540A60-F505-408E-A5BF-A72DB94ACD8F}"/>
              </a:ext>
            </a:extLst>
          </p:cNvPr>
          <p:cNvSpPr txBox="1"/>
          <p:nvPr/>
        </p:nvSpPr>
        <p:spPr>
          <a:xfrm rot="5400000">
            <a:off x="2142736" y="3041560"/>
            <a:ext cx="8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EBB63C6-160A-4CC8-A0E4-DE8E02CC7133}"/>
              </a:ext>
            </a:extLst>
          </p:cNvPr>
          <p:cNvSpPr/>
          <p:nvPr/>
        </p:nvSpPr>
        <p:spPr>
          <a:xfrm>
            <a:off x="1675568" y="49216"/>
            <a:ext cx="2355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5EF2FB2-BC63-4E7E-9F2F-C22F1EB5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4372465"/>
            <a:ext cx="2305477" cy="1890492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="" xmlns:a16="http://schemas.microsoft.com/office/drawing/2014/main" id="{6A6D63C2-0B79-4E56-A05C-32DE321B57A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965596" y="4297633"/>
            <a:ext cx="1034926" cy="10200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="" xmlns:a16="http://schemas.microsoft.com/office/drawing/2014/main" id="{9053449C-99F4-4467-A734-D5BAE3DCBA37}"/>
              </a:ext>
            </a:extLst>
          </p:cNvPr>
          <p:cNvGrpSpPr/>
          <p:nvPr/>
        </p:nvGrpSpPr>
        <p:grpSpPr>
          <a:xfrm>
            <a:off x="2097698" y="802562"/>
            <a:ext cx="715161" cy="605814"/>
            <a:chOff x="2411392" y="1296149"/>
            <a:chExt cx="715161" cy="605814"/>
          </a:xfrm>
        </p:grpSpPr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B5D5413-89A4-4B95-8444-1262F1302606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="" xmlns:a16="http://schemas.microsoft.com/office/drawing/2014/main" id="{87A283EF-D651-432D-973B-FE05EF80D8B7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72C21911-D778-4A17-8625-FD99DB1CF089}"/>
              </a:ext>
            </a:extLst>
          </p:cNvPr>
          <p:cNvCxnSpPr/>
          <p:nvPr/>
        </p:nvCxnSpPr>
        <p:spPr>
          <a:xfrm flipV="1">
            <a:off x="2480636" y="3209553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BCF56BFB-D314-4653-A2A8-FFEFE26F4F40}"/>
              </a:ext>
            </a:extLst>
          </p:cNvPr>
          <p:cNvCxnSpPr/>
          <p:nvPr/>
        </p:nvCxnSpPr>
        <p:spPr>
          <a:xfrm flipV="1">
            <a:off x="2460759" y="1971033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="" xmlns:a16="http://schemas.microsoft.com/office/drawing/2014/main" id="{8BF26B6C-206E-40F1-A52E-6DB04F3A7819}"/>
              </a:ext>
            </a:extLst>
          </p:cNvPr>
          <p:cNvCxnSpPr/>
          <p:nvPr/>
        </p:nvCxnSpPr>
        <p:spPr>
          <a:xfrm flipV="1">
            <a:off x="2450249" y="1418887"/>
            <a:ext cx="0" cy="343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="" xmlns:a16="http://schemas.microsoft.com/office/drawing/2014/main" id="{94097D50-B6DD-4391-A05D-CB3BFE4A5E63}"/>
              </a:ext>
            </a:extLst>
          </p:cNvPr>
          <p:cNvCxnSpPr>
            <a:cxnSpLocks/>
          </p:cNvCxnSpPr>
          <p:nvPr/>
        </p:nvCxnSpPr>
        <p:spPr>
          <a:xfrm flipH="1">
            <a:off x="1810022" y="3788076"/>
            <a:ext cx="4405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="" xmlns:a16="http://schemas.microsoft.com/office/drawing/2014/main" id="{A31D0955-D7CC-4E6C-BC34-39C27C62E80E}"/>
              </a:ext>
            </a:extLst>
          </p:cNvPr>
          <p:cNvCxnSpPr>
            <a:cxnSpLocks/>
          </p:cNvCxnSpPr>
          <p:nvPr/>
        </p:nvCxnSpPr>
        <p:spPr>
          <a:xfrm flipV="1">
            <a:off x="1832126" y="1838645"/>
            <a:ext cx="0" cy="19385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="" xmlns:a16="http://schemas.microsoft.com/office/drawing/2014/main" id="{C0347723-B612-418E-98E4-0FC719832A26}"/>
              </a:ext>
            </a:extLst>
          </p:cNvPr>
          <p:cNvCxnSpPr>
            <a:cxnSpLocks/>
          </p:cNvCxnSpPr>
          <p:nvPr/>
        </p:nvCxnSpPr>
        <p:spPr>
          <a:xfrm>
            <a:off x="1832127" y="1822750"/>
            <a:ext cx="475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DB622E9F-15B4-4D35-99BF-A4B3F92B9F28}"/>
              </a:ext>
            </a:extLst>
          </p:cNvPr>
          <p:cNvSpPr/>
          <p:nvPr/>
        </p:nvSpPr>
        <p:spPr>
          <a:xfrm>
            <a:off x="2301752" y="1624190"/>
            <a:ext cx="307052" cy="3678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C388D4A-2425-4AB3-B008-6C8E23C9DC7E}"/>
              </a:ext>
            </a:extLst>
          </p:cNvPr>
          <p:cNvSpPr/>
          <p:nvPr/>
        </p:nvSpPr>
        <p:spPr>
          <a:xfrm>
            <a:off x="2228184" y="347426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="" xmlns:a16="http://schemas.microsoft.com/office/drawing/2014/main" id="{7A3FEF1D-B36E-4314-9671-2467B4F33F78}"/>
                  </a:ext>
                </a:extLst>
              </p:cNvPr>
              <p:cNvSpPr txBox="1"/>
              <p:nvPr/>
            </p:nvSpPr>
            <p:spPr>
              <a:xfrm>
                <a:off x="2103179" y="3561760"/>
                <a:ext cx="71516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78" y="3561759"/>
                <a:ext cx="715161" cy="473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="" xmlns:a16="http://schemas.microsoft.com/office/drawing/2014/main" id="{BEA7C3AD-67A1-4CDB-952A-B4AE0E56DE08}"/>
              </a:ext>
            </a:extLst>
          </p:cNvPr>
          <p:cNvGrpSpPr/>
          <p:nvPr/>
        </p:nvGrpSpPr>
        <p:grpSpPr>
          <a:xfrm>
            <a:off x="2097698" y="2262154"/>
            <a:ext cx="715161" cy="605814"/>
            <a:chOff x="2411392" y="1296149"/>
            <a:chExt cx="715161" cy="605814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054DDB32-200B-4C74-8AC8-02616D7324EB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="" xmlns:a16="http://schemas.microsoft.com/office/drawing/2014/main" id="{A6C1AA1F-8790-46A1-98C6-9F736CDF05A1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直線單箭頭接點 38">
            <a:extLst>
              <a:ext uri="{FF2B5EF4-FFF2-40B4-BE49-F238E27FC236}">
                <a16:creationId xmlns="" xmlns:a16="http://schemas.microsoft.com/office/drawing/2014/main" id="{D8570E58-91B2-487F-8F3D-8B5B03A31266}"/>
              </a:ext>
            </a:extLst>
          </p:cNvPr>
          <p:cNvCxnSpPr>
            <a:cxnSpLocks/>
          </p:cNvCxnSpPr>
          <p:nvPr/>
        </p:nvCxnSpPr>
        <p:spPr>
          <a:xfrm>
            <a:off x="7362497" y="3023940"/>
            <a:ext cx="1072389" cy="722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="" xmlns:a16="http://schemas.microsoft.com/office/drawing/2014/main" id="{E12D65E1-F634-426C-9D4A-6C2CA5B4D98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320443" y="4071777"/>
            <a:ext cx="1782819" cy="1227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F22DC43A-A3D4-4704-824D-41C0298369C8}"/>
              </a:ext>
            </a:extLst>
          </p:cNvPr>
          <p:cNvSpPr txBox="1"/>
          <p:nvPr/>
        </p:nvSpPr>
        <p:spPr>
          <a:xfrm>
            <a:off x="7572223" y="5299286"/>
            <a:ext cx="306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Masked</a:t>
            </a:r>
            <a:r>
              <a:rPr lang="en-US" altLang="zh-TW" sz="2400" dirty="0"/>
              <a:t>: attend on the generated sequence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="" xmlns:a16="http://schemas.microsoft.com/office/drawing/2014/main" id="{D6A8A62B-E48A-4085-9681-57830F6EAB08}"/>
              </a:ext>
            </a:extLst>
          </p:cNvPr>
          <p:cNvSpPr txBox="1"/>
          <p:nvPr/>
        </p:nvSpPr>
        <p:spPr>
          <a:xfrm>
            <a:off x="8323902" y="3657142"/>
            <a:ext cx="245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attend on the input sequence</a:t>
            </a:r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50AF9A3C-B7E7-45E6-B8EF-C23327C00B67}"/>
              </a:ext>
            </a:extLst>
          </p:cNvPr>
          <p:cNvSpPr/>
          <p:nvPr/>
        </p:nvSpPr>
        <p:spPr>
          <a:xfrm>
            <a:off x="4518043" y="453507"/>
            <a:ext cx="1781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https://arxiv.org/abs/1607.06450</a:t>
            </a:r>
            <a:endParaRPr lang="zh-TW" altLang="en-US" dirty="0"/>
          </a:p>
        </p:txBody>
      </p:sp>
      <p:grpSp>
        <p:nvGrpSpPr>
          <p:cNvPr id="75" name="群組 74">
            <a:extLst>
              <a:ext uri="{FF2B5EF4-FFF2-40B4-BE49-F238E27FC236}">
                <a16:creationId xmlns="" xmlns:a16="http://schemas.microsoft.com/office/drawing/2014/main" id="{9F785DA4-B45E-49ED-AA08-A1F399C359D7}"/>
              </a:ext>
            </a:extLst>
          </p:cNvPr>
          <p:cNvGrpSpPr/>
          <p:nvPr/>
        </p:nvGrpSpPr>
        <p:grpSpPr>
          <a:xfrm>
            <a:off x="7994139" y="1041729"/>
            <a:ext cx="1223959" cy="1161185"/>
            <a:chOff x="6593605" y="1438824"/>
            <a:chExt cx="1223959" cy="1161185"/>
          </a:xfrm>
        </p:grpSpPr>
        <p:grpSp>
          <p:nvGrpSpPr>
            <p:cNvPr id="54" name="群組 53">
              <a:extLst>
                <a:ext uri="{FF2B5EF4-FFF2-40B4-BE49-F238E27FC236}">
                  <a16:creationId xmlns="" xmlns:a16="http://schemas.microsoft.com/office/drawing/2014/main" id="{556453FC-DCEC-465F-80B4-1AA398C70157}"/>
                </a:ext>
              </a:extLst>
            </p:cNvPr>
            <p:cNvGrpSpPr/>
            <p:nvPr/>
          </p:nvGrpSpPr>
          <p:grpSpPr>
            <a:xfrm>
              <a:off x="6593605" y="1438824"/>
              <a:ext cx="254200" cy="1161185"/>
              <a:chOff x="6593605" y="1447760"/>
              <a:chExt cx="254200" cy="1161185"/>
            </a:xfrm>
          </p:grpSpPr>
          <p:sp>
            <p:nvSpPr>
              <p:cNvPr id="49" name="矩形 48">
                <a:extLst>
                  <a:ext uri="{FF2B5EF4-FFF2-40B4-BE49-F238E27FC236}">
                    <a16:creationId xmlns="" xmlns:a16="http://schemas.microsoft.com/office/drawing/2014/main" id="{E0AC7FA7-8FAD-462D-BB1F-B3AA5484D15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="" xmlns:a16="http://schemas.microsoft.com/office/drawing/2014/main" id="{B82501BF-4556-4A5F-9FAE-3B383DAD20ED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="" xmlns:a16="http://schemas.microsoft.com/office/drawing/2014/main" id="{6B78665B-7388-42E4-B04D-A8E4013E69BF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="" xmlns:a16="http://schemas.microsoft.com/office/drawing/2014/main" id="{3EAF2B1B-BBF3-4627-9224-327A86F353ED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="" xmlns:a16="http://schemas.microsoft.com/office/drawing/2014/main" id="{72C77903-B5A2-4700-BEB2-D81E182190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="" xmlns:a16="http://schemas.microsoft.com/office/drawing/2014/main" id="{DED7A41E-194A-40F6-BA9A-C4E5DD1E446C}"/>
                </a:ext>
              </a:extLst>
            </p:cNvPr>
            <p:cNvGrpSpPr/>
            <p:nvPr/>
          </p:nvGrpSpPr>
          <p:grpSpPr>
            <a:xfrm>
              <a:off x="6916858" y="1438824"/>
              <a:ext cx="254200" cy="1161185"/>
              <a:chOff x="6593605" y="1447760"/>
              <a:chExt cx="254200" cy="1161185"/>
            </a:xfrm>
          </p:grpSpPr>
          <p:sp>
            <p:nvSpPr>
              <p:cNvPr id="56" name="矩形 55">
                <a:extLst>
                  <a:ext uri="{FF2B5EF4-FFF2-40B4-BE49-F238E27FC236}">
                    <a16:creationId xmlns="" xmlns:a16="http://schemas.microsoft.com/office/drawing/2014/main" id="{E210E7AB-218F-475A-A68F-9252C807DB18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="" xmlns:a16="http://schemas.microsoft.com/office/drawing/2014/main" id="{373450D4-9CB5-4C5E-BBAB-75A34109A74B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="" xmlns:a16="http://schemas.microsoft.com/office/drawing/2014/main" id="{74547751-A6BC-4276-B3EE-702E8966BA2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="" xmlns:a16="http://schemas.microsoft.com/office/drawing/2014/main" id="{CE3FF04A-A99A-4AE0-B340-26CDDD9F83E9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="" xmlns:a16="http://schemas.microsoft.com/office/drawing/2014/main" id="{3A386A6E-A1DA-421B-BD0C-A8C3E2A62149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="" xmlns:a16="http://schemas.microsoft.com/office/drawing/2014/main" id="{7340043E-4179-4085-A168-F72ABBB951C9}"/>
                </a:ext>
              </a:extLst>
            </p:cNvPr>
            <p:cNvGrpSpPr/>
            <p:nvPr/>
          </p:nvGrpSpPr>
          <p:grpSpPr>
            <a:xfrm>
              <a:off x="7240111" y="1438824"/>
              <a:ext cx="254200" cy="1161185"/>
              <a:chOff x="6593605" y="1447760"/>
              <a:chExt cx="254200" cy="1161185"/>
            </a:xfrm>
          </p:grpSpPr>
          <p:sp>
            <p:nvSpPr>
              <p:cNvPr id="62" name="矩形 61">
                <a:extLst>
                  <a:ext uri="{FF2B5EF4-FFF2-40B4-BE49-F238E27FC236}">
                    <a16:creationId xmlns="" xmlns:a16="http://schemas.microsoft.com/office/drawing/2014/main" id="{9D38A4F8-E183-40CF-AD3E-2879921F3F72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="" xmlns:a16="http://schemas.microsoft.com/office/drawing/2014/main" id="{4112E2D5-4174-4DD6-ABE2-2D46A75E80A8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="" xmlns:a16="http://schemas.microsoft.com/office/drawing/2014/main" id="{D0CCBD72-15CA-4E07-BD07-7D30998BCE45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="" xmlns:a16="http://schemas.microsoft.com/office/drawing/2014/main" id="{E9CA3FB5-D09B-4336-BE1C-6770630C0E64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="" xmlns:a16="http://schemas.microsoft.com/office/drawing/2014/main" id="{027D3AA4-537B-4469-AD05-383D78CC4E3A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="" xmlns:a16="http://schemas.microsoft.com/office/drawing/2014/main" id="{634DD4A6-8086-413A-932F-85F16860DD5D}"/>
                </a:ext>
              </a:extLst>
            </p:cNvPr>
            <p:cNvGrpSpPr/>
            <p:nvPr/>
          </p:nvGrpSpPr>
          <p:grpSpPr>
            <a:xfrm>
              <a:off x="7563364" y="1438824"/>
              <a:ext cx="254200" cy="1161185"/>
              <a:chOff x="6593605" y="1447760"/>
              <a:chExt cx="254200" cy="1161185"/>
            </a:xfrm>
          </p:grpSpPr>
          <p:sp>
            <p:nvSpPr>
              <p:cNvPr id="68" name="矩形 67">
                <a:extLst>
                  <a:ext uri="{FF2B5EF4-FFF2-40B4-BE49-F238E27FC236}">
                    <a16:creationId xmlns="" xmlns:a16="http://schemas.microsoft.com/office/drawing/2014/main" id="{DB78490A-AD4B-4EF0-9F7E-A95AF2D68D0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="" xmlns:a16="http://schemas.microsoft.com/office/drawing/2014/main" id="{068EFA4B-B0E2-43F1-9911-E52DF9FAB699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="" xmlns:a16="http://schemas.microsoft.com/office/drawing/2014/main" id="{BF2777BC-2C61-4CAE-87F4-AF030487A3F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="" xmlns:a16="http://schemas.microsoft.com/office/drawing/2014/main" id="{8BC085C4-9EC3-4290-86F0-1703670DE5E5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="" xmlns:a16="http://schemas.microsoft.com/office/drawing/2014/main" id="{244B3283-DFDD-4FDA-86DA-9B6D242A46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3" name="文字方塊 72">
            <a:extLst>
              <a:ext uri="{FF2B5EF4-FFF2-40B4-BE49-F238E27FC236}">
                <a16:creationId xmlns="" xmlns:a16="http://schemas.microsoft.com/office/drawing/2014/main" id="{D1FC3291-074A-44CC-BABC-25CC04A59EFA}"/>
              </a:ext>
            </a:extLst>
          </p:cNvPr>
          <p:cNvSpPr txBox="1"/>
          <p:nvPr/>
        </p:nvSpPr>
        <p:spPr>
          <a:xfrm>
            <a:off x="7812131" y="365688"/>
            <a:ext cx="151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="" xmlns:a16="http://schemas.microsoft.com/office/drawing/2014/main" id="{2BFFADC1-52A6-4D86-B816-39BA5FDAAAAC}"/>
                  </a:ext>
                </a:extLst>
              </p:cNvPr>
              <p:cNvSpPr txBox="1"/>
              <p:nvPr/>
            </p:nvSpPr>
            <p:spPr>
              <a:xfrm>
                <a:off x="8222196" y="2435279"/>
                <a:ext cx="1896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196" y="2435278"/>
                <a:ext cx="1896028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="" xmlns:a16="http://schemas.microsoft.com/office/drawing/2014/main" id="{43AD3D77-93BC-4538-BBF2-93ED2A423E3F}"/>
                  </a:ext>
                </a:extLst>
              </p:cNvPr>
              <p:cNvSpPr txBox="1"/>
              <p:nvPr/>
            </p:nvSpPr>
            <p:spPr>
              <a:xfrm>
                <a:off x="9399283" y="1208692"/>
                <a:ext cx="12350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282" y="1208691"/>
                <a:ext cx="123501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右大括弧 76">
            <a:extLst>
              <a:ext uri="{FF2B5EF4-FFF2-40B4-BE49-F238E27FC236}">
                <a16:creationId xmlns="" xmlns:a16="http://schemas.microsoft.com/office/drawing/2014/main" id="{89124C63-106C-4140-A853-8463180B4DE6}"/>
              </a:ext>
            </a:extLst>
          </p:cNvPr>
          <p:cNvSpPr/>
          <p:nvPr/>
        </p:nvSpPr>
        <p:spPr>
          <a:xfrm rot="16200000">
            <a:off x="8491799" y="338961"/>
            <a:ext cx="197439" cy="1215317"/>
          </a:xfrm>
          <a:prstGeom prst="rightBrace">
            <a:avLst>
              <a:gd name="adj1" fmla="val 800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B4CC6EE5-499C-4989-B133-850F93D8A69C}"/>
              </a:ext>
            </a:extLst>
          </p:cNvPr>
          <p:cNvSpPr/>
          <p:nvPr/>
        </p:nvSpPr>
        <p:spPr>
          <a:xfrm>
            <a:off x="7905316" y="1319518"/>
            <a:ext cx="1370404" cy="309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ED550BB2-4450-4669-AB26-E487CEE99AF5}"/>
              </a:ext>
            </a:extLst>
          </p:cNvPr>
          <p:cNvSpPr/>
          <p:nvPr/>
        </p:nvSpPr>
        <p:spPr>
          <a:xfrm rot="5400000">
            <a:off x="8128040" y="1474299"/>
            <a:ext cx="1282684" cy="309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向右 79">
            <a:extLst>
              <a:ext uri="{FF2B5EF4-FFF2-40B4-BE49-F238E27FC236}">
                <a16:creationId xmlns="" xmlns:a16="http://schemas.microsoft.com/office/drawing/2014/main" id="{69926187-7143-420C-8E5F-A057E8A88EB0}"/>
              </a:ext>
            </a:extLst>
          </p:cNvPr>
          <p:cNvSpPr/>
          <p:nvPr/>
        </p:nvSpPr>
        <p:spPr>
          <a:xfrm>
            <a:off x="9331052" y="1377305"/>
            <a:ext cx="224367" cy="227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="" xmlns:a16="http://schemas.microsoft.com/office/drawing/2014/main" id="{5022CB4F-0DC3-4982-B0D3-065009F98A2B}"/>
              </a:ext>
            </a:extLst>
          </p:cNvPr>
          <p:cNvSpPr/>
          <p:nvPr/>
        </p:nvSpPr>
        <p:spPr>
          <a:xfrm rot="5400000">
            <a:off x="8646811" y="2293060"/>
            <a:ext cx="224367" cy="227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="" xmlns:a16="http://schemas.microsoft.com/office/drawing/2014/main" id="{7678CDEC-1FB3-4EAE-A9AE-525DBA2C1326}"/>
              </a:ext>
            </a:extLst>
          </p:cNvPr>
          <p:cNvCxnSpPr>
            <a:cxnSpLocks/>
          </p:cNvCxnSpPr>
          <p:nvPr/>
        </p:nvCxnSpPr>
        <p:spPr>
          <a:xfrm flipH="1" flipV="1">
            <a:off x="2995537" y="2576139"/>
            <a:ext cx="2004553" cy="111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3381D05-766A-401B-A7A7-5CB6DA65A302}"/>
              </a:ext>
            </a:extLst>
          </p:cNvPr>
          <p:cNvSpPr/>
          <p:nvPr/>
        </p:nvSpPr>
        <p:spPr>
          <a:xfrm>
            <a:off x="4509102" y="1414387"/>
            <a:ext cx="1932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https://www.youtube.com/watch?v=BZh1ltr5Rkg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="" xmlns:a16="http://schemas.microsoft.com/office/drawing/2014/main" id="{4C8A1D9F-3213-4EF5-9B67-FD417DE5FF7D}"/>
              </a:ext>
            </a:extLst>
          </p:cNvPr>
          <p:cNvSpPr txBox="1"/>
          <p:nvPr/>
        </p:nvSpPr>
        <p:spPr>
          <a:xfrm>
            <a:off x="4487426" y="112582"/>
            <a:ext cx="235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Norm:</a:t>
            </a:r>
            <a:endParaRPr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="" xmlns:a16="http://schemas.microsoft.com/office/drawing/2014/main" id="{21E072CA-E274-443D-BC5D-016E718F1965}"/>
              </a:ext>
            </a:extLst>
          </p:cNvPr>
          <p:cNvSpPr txBox="1"/>
          <p:nvPr/>
        </p:nvSpPr>
        <p:spPr>
          <a:xfrm>
            <a:off x="4488159" y="1011933"/>
            <a:ext cx="286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Batch Norm:</a:t>
            </a:r>
            <a:endParaRPr lang="zh-TW" altLang="en-US" sz="24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="" xmlns:a16="http://schemas.microsoft.com/office/drawing/2014/main" id="{E894192E-D13F-4367-B49A-2EFB44B4A404}"/>
              </a:ext>
            </a:extLst>
          </p:cNvPr>
          <p:cNvCxnSpPr>
            <a:cxnSpLocks/>
          </p:cNvCxnSpPr>
          <p:nvPr/>
        </p:nvCxnSpPr>
        <p:spPr>
          <a:xfrm flipV="1">
            <a:off x="3905121" y="1110991"/>
            <a:ext cx="407421" cy="3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C5A0645B-D146-4ECD-8416-997848C752CD}"/>
              </a:ext>
            </a:extLst>
          </p:cNvPr>
          <p:cNvSpPr/>
          <p:nvPr/>
        </p:nvSpPr>
        <p:spPr>
          <a:xfrm>
            <a:off x="2981339" y="740172"/>
            <a:ext cx="1046226" cy="6831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</a:t>
            </a:r>
          </a:p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E2960373-8439-4724-94F2-2042D6C02004}"/>
              </a:ext>
            </a:extLst>
          </p:cNvPr>
          <p:cNvSpPr txBox="1"/>
          <p:nvPr/>
        </p:nvSpPr>
        <p:spPr>
          <a:xfrm>
            <a:off x="8655799" y="2811222"/>
            <a:ext cx="10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="" xmlns:a16="http://schemas.microsoft.com/office/drawing/2014/main" id="{7BA360CB-5934-43AE-8538-6C8A022CC9CB}"/>
              </a:ext>
            </a:extLst>
          </p:cNvPr>
          <p:cNvSpPr txBox="1"/>
          <p:nvPr/>
        </p:nvSpPr>
        <p:spPr>
          <a:xfrm>
            <a:off x="9454887" y="1924165"/>
            <a:ext cx="10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67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1" grpId="0" animBg="1"/>
      <p:bldP spid="12" grpId="0"/>
      <p:bldP spid="42" grpId="0"/>
      <p:bldP spid="43" grpId="0"/>
      <p:bldP spid="46" grpId="0"/>
      <p:bldP spid="73" grpId="0"/>
      <p:bldP spid="74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2" grpId="0"/>
      <p:bldP spid="86" grpId="0"/>
      <p:bldP spid="87" grpId="0"/>
      <p:bldP spid="31" grpId="0" animBg="1"/>
      <p:bldP spid="19" grpId="0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Transformer: A Detailed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32" y="1502503"/>
            <a:ext cx="9417936" cy="5355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1253441"/>
            <a:ext cx="6659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</a:t>
            </a:r>
            <a:r>
              <a:rPr lang="en-US" dirty="0">
                <a:hlinkClick r:id="rId4"/>
              </a:rPr>
              <a:t>research.jetbrains.org/files/material/5ace635c03259.pdf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are 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1" y="1307809"/>
            <a:ext cx="7831019" cy="5312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92358" y="4037003"/>
            <a:ext cx="3478306" cy="1609344"/>
          </a:xfrm>
          <a:prstGeom prst="rect">
            <a:avLst/>
          </a:prstGeom>
          <a:solidFill>
            <a:schemeClr val="accent2">
              <a:lumMod val="40000"/>
              <a:lumOff val="60000"/>
              <a:alpha val="44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+more</a:t>
            </a:r>
            <a:r>
              <a:rPr lang="is-I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clone detection,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bug localization,</a:t>
            </a:r>
          </a:p>
          <a:p>
            <a:r>
              <a:rPr lang="is-IS" dirty="0" smtClean="0">
                <a:solidFill>
                  <a:schemeClr val="tx1"/>
                </a:solidFill>
              </a:rPr>
              <a:t>program synthesis (completion),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vulnerability detection, and so on</a:t>
            </a:r>
            <a:endParaRPr lang="is-I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11560" cy="48393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(25min)</a:t>
            </a:r>
          </a:p>
          <a:p>
            <a:pPr lvl="1"/>
            <a:r>
              <a:rPr lang="en-US" dirty="0" smtClean="0"/>
              <a:t>Code representation (RNN, CNN, Transformer)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generation (language </a:t>
            </a:r>
            <a:r>
              <a:rPr lang="en-US" dirty="0"/>
              <a:t>model, reinforcement learning, </a:t>
            </a:r>
            <a:r>
              <a:rPr lang="en-US" dirty="0" smtClean="0"/>
              <a:t>GAN)</a:t>
            </a:r>
          </a:p>
          <a:p>
            <a:r>
              <a:rPr lang="en-US" dirty="0" smtClean="0"/>
              <a:t>Code Comment Generation (Code Summarization) (10min)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Experiment</a:t>
            </a:r>
          </a:p>
          <a:p>
            <a:r>
              <a:rPr lang="en-US" dirty="0" smtClean="0"/>
              <a:t>Discussion and Future directions (6min)</a:t>
            </a:r>
          </a:p>
          <a:p>
            <a:r>
              <a:rPr lang="en-US" dirty="0" smtClean="0"/>
              <a:t>Conclusion (2min)</a:t>
            </a:r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8994414">
            <a:off x="9585343" y="2567076"/>
            <a:ext cx="680894" cy="37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generation: encoder-decoder framework</a:t>
            </a:r>
            <a:endParaRPr lang="en-US" dirty="0"/>
          </a:p>
        </p:txBody>
      </p:sp>
      <p:pic>
        <p:nvPicPr>
          <p:cNvPr id="4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134600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42447" y="6342545"/>
            <a:ext cx="5307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Seq2Seq in neural machine translation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1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generation: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4824" cy="4276995"/>
          </a:xfrm>
        </p:spPr>
        <p:txBody>
          <a:bodyPr/>
          <a:lstStyle/>
          <a:p>
            <a:r>
              <a:rPr lang="en-US" dirty="0" smtClean="0"/>
              <a:t>Input: </a:t>
            </a:r>
          </a:p>
          <a:p>
            <a:r>
              <a:rPr lang="en-US" dirty="0" smtClean="0"/>
              <a:t>Output:</a:t>
            </a:r>
          </a:p>
          <a:p>
            <a:endParaRPr lang="en-US" dirty="0" smtClean="0"/>
          </a:p>
          <a:p>
            <a:r>
              <a:rPr lang="en-US" dirty="0" smtClean="0"/>
              <a:t>N-gram language model: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Neural language model: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11" y="1825625"/>
            <a:ext cx="2763205" cy="407686"/>
          </a:xfrm>
          <a:prstGeom prst="rect">
            <a:avLst/>
          </a:prstGeom>
        </p:spPr>
      </p:pic>
      <p:pic>
        <p:nvPicPr>
          <p:cNvPr id="29" name="Picture 2" descr=" recurrent neural network and the unfolding in time of the comp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79" y="4096108"/>
            <a:ext cx="4589392" cy="18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315" y="2373746"/>
            <a:ext cx="2964373" cy="4400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623" y="3088638"/>
            <a:ext cx="5642446" cy="938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425" y="6045200"/>
            <a:ext cx="568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Exposure </a:t>
            </a:r>
            <a:r>
              <a:rPr lang="en-US" dirty="0">
                <a:solidFill>
                  <a:srgbClr val="FF0000"/>
                </a:solidFill>
              </a:rPr>
              <a:t>bias </a:t>
            </a:r>
            <a:r>
              <a:rPr lang="en-US" dirty="0" smtClean="0"/>
              <a:t>issue for MLE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71349" cy="300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701" y="1690688"/>
            <a:ext cx="5911822" cy="2846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3807" y="4880986"/>
            <a:ext cx="2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raining phase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815612" y="4919579"/>
            <a:ext cx="2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Testing phase</a:t>
            </a:r>
            <a:endParaRPr lang="en-US" sz="2400" dirty="0"/>
          </a:p>
        </p:txBody>
      </p:sp>
      <p:sp>
        <p:nvSpPr>
          <p:cNvPr id="3" name="Notched Right Arrow 2"/>
          <p:cNvSpPr/>
          <p:nvPr/>
        </p:nvSpPr>
        <p:spPr>
          <a:xfrm>
            <a:off x="838200" y="6025803"/>
            <a:ext cx="1111878" cy="5916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43076" y="5906139"/>
            <a:ext cx="100844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Discrepency</a:t>
            </a:r>
            <a:r>
              <a:rPr lang="en-US" sz="2400" dirty="0" smtClean="0"/>
              <a:t> </a:t>
            </a:r>
            <a:r>
              <a:rPr lang="en-US" sz="2400" dirty="0"/>
              <a:t>between </a:t>
            </a:r>
            <a:r>
              <a:rPr lang="en-US" sz="2400" dirty="0" smtClean="0"/>
              <a:t>the training phase and testing phase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Gap between the training goal and evaluation metrics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72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generation: reinforcement learning (RL)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Decision Process (MDP) 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 State (S): </a:t>
            </a:r>
            <a:r>
              <a:rPr lang="en-US" dirty="0" smtClean="0"/>
              <a:t>current hidden state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Action </a:t>
            </a:r>
            <a:r>
              <a:rPr lang="en-US" dirty="0"/>
              <a:t>(A): the dictionary that words are drawn </a:t>
            </a:r>
            <a:r>
              <a:rPr lang="en-US" dirty="0" smtClean="0"/>
              <a:t>from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State </a:t>
            </a:r>
            <a:r>
              <a:rPr lang="en-US" dirty="0"/>
              <a:t>transition function (P): </a:t>
            </a:r>
            <a:endParaRPr lang="en-US" dirty="0" smtClean="0"/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Reward function (R) 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                         : </a:t>
            </a:r>
            <a:r>
              <a:rPr lang="en-US" dirty="0"/>
              <a:t>discount factor 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Goal: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5246842"/>
            <a:ext cx="4768850" cy="727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46" y="3105287"/>
            <a:ext cx="2760308" cy="47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08" y="3896880"/>
            <a:ext cx="1332484" cy="41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2714"/>
            <a:ext cx="2014289" cy="433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289" y="3673124"/>
            <a:ext cx="3342377" cy="2570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059" y="1489203"/>
            <a:ext cx="2574741" cy="15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Policy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347767" cy="42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83" y="3943270"/>
            <a:ext cx="4603584" cy="22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 &amp; Policy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7946986" cy="5093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8141" y="5952564"/>
            <a:ext cx="29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imitation learning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8141" y="4006651"/>
            <a:ext cx="320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reinforcement learning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RL </a:t>
            </a:r>
            <a:r>
              <a:rPr lang="en-US" altLang="zh-CN" dirty="0"/>
              <a:t>&amp; GAN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9719"/>
            <a:ext cx="10486688" cy="40710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456" y="62732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Pfau</a:t>
            </a:r>
            <a:r>
              <a:rPr lang="en-US" sz="1600" dirty="0" smtClean="0"/>
              <a:t> et. al., Connecting </a:t>
            </a:r>
            <a:r>
              <a:rPr lang="en-US" sz="1600" dirty="0"/>
              <a:t>Generative Adversarial Networks and Actor-Critic </a:t>
            </a:r>
            <a:r>
              <a:rPr lang="en-US" sz="1600" dirty="0" smtClean="0"/>
              <a:t>Methods, </a:t>
            </a:r>
            <a:r>
              <a:rPr lang="en-US" sz="1600" dirty="0" err="1" smtClean="0"/>
              <a:t>arxiv</a:t>
            </a:r>
            <a:r>
              <a:rPr lang="en-US" sz="1600" dirty="0" smtClean="0"/>
              <a:t> 2017</a:t>
            </a:r>
          </a:p>
          <a:p>
            <a:r>
              <a:rPr lang="en-US" sz="1600" dirty="0" smtClean="0"/>
              <a:t>Finn et. al., A </a:t>
            </a:r>
            <a:r>
              <a:rPr lang="en-US" sz="1600" dirty="0"/>
              <a:t>Connection between Generative Adversarial Networks, Inverse Reinforcement Learning, and Energy-Based </a:t>
            </a:r>
            <a:r>
              <a:rPr lang="en-US" sz="1600" dirty="0" smtClean="0"/>
              <a:t>Models, </a:t>
            </a:r>
            <a:r>
              <a:rPr lang="en-US" sz="1600" dirty="0" err="1" smtClean="0"/>
              <a:t>arxiv</a:t>
            </a:r>
            <a:r>
              <a:rPr lang="en-US" sz="1600" dirty="0" smtClean="0"/>
              <a:t> 2016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785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6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11560" cy="48393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(25min)</a:t>
            </a:r>
          </a:p>
          <a:p>
            <a:pPr lvl="1"/>
            <a:r>
              <a:rPr lang="en-US" dirty="0" smtClean="0"/>
              <a:t>Code representation (RNN, CNN, Transformer)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generation (language </a:t>
            </a:r>
            <a:r>
              <a:rPr lang="en-US" dirty="0"/>
              <a:t>model, reinforcement learning, </a:t>
            </a:r>
            <a:r>
              <a:rPr lang="en-US" dirty="0" smtClean="0"/>
              <a:t>GAN)</a:t>
            </a:r>
          </a:p>
          <a:p>
            <a:r>
              <a:rPr lang="en-US" dirty="0" smtClean="0"/>
              <a:t>Code Comment Generation (Code Summarization) (10min)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Experiment</a:t>
            </a:r>
          </a:p>
          <a:p>
            <a:r>
              <a:rPr lang="en-US" dirty="0" smtClean="0"/>
              <a:t>Discussion and Future directions (6min)</a:t>
            </a:r>
          </a:p>
          <a:p>
            <a:r>
              <a:rPr lang="en-US" dirty="0" smtClean="0"/>
              <a:t>Conclusion (2min)</a:t>
            </a:r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8994414">
            <a:off x="9734198" y="3034907"/>
            <a:ext cx="680894" cy="37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11560" cy="48393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(25min)</a:t>
            </a:r>
          </a:p>
          <a:p>
            <a:pPr lvl="1"/>
            <a:r>
              <a:rPr lang="en-US" dirty="0" smtClean="0"/>
              <a:t>Code representation (RNN, CNN, Transformer)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generation (language </a:t>
            </a:r>
            <a:r>
              <a:rPr lang="en-US" dirty="0"/>
              <a:t>model, reinforcement learning, </a:t>
            </a:r>
            <a:r>
              <a:rPr lang="en-US" dirty="0" smtClean="0"/>
              <a:t>GAN)</a:t>
            </a:r>
          </a:p>
          <a:p>
            <a:r>
              <a:rPr lang="en-US" dirty="0" smtClean="0"/>
              <a:t>Code Comment Generation (Code Summarization) (10min)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Experiment</a:t>
            </a:r>
          </a:p>
          <a:p>
            <a:r>
              <a:rPr lang="en-US" dirty="0" smtClean="0"/>
              <a:t>Discussion and Future directions (6min)</a:t>
            </a:r>
          </a:p>
          <a:p>
            <a:r>
              <a:rPr lang="en-US" dirty="0" smtClean="0"/>
              <a:t>Conclusion (2min)</a:t>
            </a:r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8994414">
            <a:off x="7714012" y="2184305"/>
            <a:ext cx="680894" cy="37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93688" cy="429874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labour-intensive</a:t>
            </a:r>
            <a:r>
              <a:rPr lang="en-US" dirty="0"/>
              <a:t> task (90% of effort is used for maintenance)</a:t>
            </a:r>
            <a:endParaRPr lang="zh-CN" altLang="en-US" dirty="0"/>
          </a:p>
          <a:p>
            <a:r>
              <a:rPr lang="en-US" altLang="zh-CN" dirty="0"/>
              <a:t>Characteristics</a:t>
            </a:r>
            <a:endParaRPr lang="en-US" dirty="0"/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Fluency</a:t>
            </a:r>
          </a:p>
          <a:p>
            <a:pPr lvl="1"/>
            <a:r>
              <a:rPr lang="en-US" dirty="0"/>
              <a:t>Consistency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Code maintenance</a:t>
            </a:r>
          </a:p>
          <a:p>
            <a:pPr lvl="1"/>
            <a:r>
              <a:rPr lang="en-US" dirty="0"/>
              <a:t>Code search</a:t>
            </a:r>
          </a:p>
          <a:p>
            <a:pPr lvl="1"/>
            <a:r>
              <a:rPr lang="en-US" dirty="0"/>
              <a:t>Code </a:t>
            </a:r>
            <a:r>
              <a:rPr lang="en-US" dirty="0" smtClean="0"/>
              <a:t>categorization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1" y="6124370"/>
            <a:ext cx="8008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Yao Wan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Zhou Zhao, Min Yang,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Guandong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Xu,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Haochao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Ying, Jian Wu, and Philip S. Yu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, "Improving Automatic Source Code Summarization via Deep Reinforcement Learning”, 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ASE’18</a:t>
            </a:r>
            <a:r>
              <a:rPr lang="en-US" sz="1600" i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2" descr="mage result for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25" y="4486276"/>
            <a:ext cx="3431966" cy="1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m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25" y="1105118"/>
            <a:ext cx="3431966" cy="308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b="1" u="sng" dirty="0" smtClean="0"/>
              <a:t>Limitation 1: </a:t>
            </a:r>
            <a:r>
              <a:rPr lang="en-US" altLang="en-US" dirty="0"/>
              <a:t>The code </a:t>
            </a:r>
            <a:r>
              <a:rPr lang="en-US" altLang="en-US" dirty="0">
                <a:solidFill>
                  <a:srgbClr val="FF0000"/>
                </a:solidFill>
              </a:rPr>
              <a:t>sequential and structural information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rgbClr val="FF0000"/>
                </a:solidFill>
              </a:rPr>
              <a:t>not</a:t>
            </a:r>
            <a:r>
              <a:rPr lang="en-US" altLang="en-US" dirty="0"/>
              <a:t> fully utilized on feature representation, which is critical for code understanding.</a:t>
            </a:r>
          </a:p>
          <a:p>
            <a:r>
              <a:rPr lang="en-US" altLang="en-US" sz="3600" b="1" u="sng" dirty="0"/>
              <a:t>Limitation </a:t>
            </a:r>
            <a:r>
              <a:rPr lang="en-US" altLang="en-US" sz="3600" b="1" u="sng" dirty="0" smtClean="0"/>
              <a:t>2: </a:t>
            </a:r>
            <a:r>
              <a:rPr lang="en-US" altLang="en-US" dirty="0"/>
              <a:t>“Teacher-forcing” based models, suffer from the </a:t>
            </a:r>
            <a:r>
              <a:rPr lang="en-US" altLang="en-US" dirty="0">
                <a:solidFill>
                  <a:srgbClr val="FF0000"/>
                </a:solidFill>
              </a:rPr>
              <a:t>exposure bias </a:t>
            </a:r>
            <a:r>
              <a:rPr lang="en-US" altLang="en-US" dirty="0"/>
              <a:t>since in testing time the ground-truth is missing and previously generated words from the trained model distribution are used to predict the next word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58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DRL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8890"/>
            <a:ext cx="11138797" cy="35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5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Hybrid Representation of Code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589410" y="1690688"/>
            <a:ext cx="6779486" cy="4890670"/>
            <a:chOff x="3406506" y="702056"/>
            <a:chExt cx="5712094" cy="4323420"/>
          </a:xfrm>
        </p:grpSpPr>
        <p:sp>
          <p:nvSpPr>
            <p:cNvPr id="4" name="Rectangle 3"/>
            <p:cNvSpPr/>
            <p:nvPr/>
          </p:nvSpPr>
          <p:spPr>
            <a:xfrm>
              <a:off x="3406506" y="1275216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endCxn id="8" idx="2"/>
            </p:cNvCxnSpPr>
            <p:nvPr/>
          </p:nvCxnSpPr>
          <p:spPr>
            <a:xfrm flipV="1">
              <a:off x="3729449" y="1576159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7059" y="1893659"/>
              <a:ext cx="234167" cy="20637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stCxn id="6" idx="0"/>
              <a:endCxn id="51" idx="2"/>
            </p:cNvCxnSpPr>
            <p:nvPr/>
          </p:nvCxnSpPr>
          <p:spPr>
            <a:xfrm flipV="1">
              <a:off x="3729447" y="928983"/>
              <a:ext cx="7988" cy="3462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393362" y="1275216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716302" y="1576159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4716302" y="949347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380214" y="1275216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703154" y="1576159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5703154" y="949347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354954" y="1280055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677894" y="1580998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6677894" y="954186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8" idx="3"/>
            </p:cNvCxnSpPr>
            <p:nvPr/>
          </p:nvCxnSpPr>
          <p:spPr>
            <a:xfrm>
              <a:off x="4052388" y="1425686"/>
              <a:ext cx="34097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39241" y="1425686"/>
              <a:ext cx="34097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026095" y="1425688"/>
              <a:ext cx="328859" cy="483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9208" y="1891773"/>
              <a:ext cx="242241" cy="20637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212" y="1891773"/>
              <a:ext cx="242241" cy="20637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923" y="1896612"/>
              <a:ext cx="250316" cy="20637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341805" y="1275216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7664745" y="1576159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7664745" y="949347"/>
              <a:ext cx="1" cy="325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00833" y="1425688"/>
              <a:ext cx="340970" cy="483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1909" y="1891773"/>
              <a:ext cx="242241" cy="2063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0351" y="747372"/>
              <a:ext cx="234167" cy="18161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9188" y="747372"/>
              <a:ext cx="234167" cy="18161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5162" y="746639"/>
              <a:ext cx="242241" cy="1898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68050" y="752212"/>
              <a:ext cx="242241" cy="18161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60327" y="755584"/>
              <a:ext cx="234167" cy="18986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012844" y="1717360"/>
              <a:ext cx="753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71746" y="1222688"/>
              <a:ext cx="1146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Hidden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71746" y="702056"/>
              <a:ext cx="1146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94803" y="2808464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5709490" y="3109402"/>
              <a:ext cx="8249" cy="3166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717744" y="2554337"/>
              <a:ext cx="7990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808842" y="3473021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4124559" y="3773959"/>
              <a:ext cx="7226" cy="30812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131786" y="3220865"/>
              <a:ext cx="7990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952893" y="3473021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7275828" y="3773960"/>
              <a:ext cx="3995" cy="31004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275834" y="3218894"/>
              <a:ext cx="7990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604938" y="4288461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5923752" y="4589405"/>
              <a:ext cx="4127" cy="24830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927879" y="4034334"/>
              <a:ext cx="7990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8205332" y="4268798"/>
              <a:ext cx="645881" cy="3009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8524264" y="4569737"/>
              <a:ext cx="4004" cy="25412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8528273" y="4014671"/>
              <a:ext cx="7990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717743" y="3109406"/>
              <a:ext cx="1558090" cy="36361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4131783" y="3109408"/>
              <a:ext cx="1585959" cy="36361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927879" y="3773965"/>
              <a:ext cx="1347955" cy="51449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7275834" y="3773965"/>
              <a:ext cx="1252440" cy="4948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2785" y="3867245"/>
              <a:ext cx="234167" cy="18161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5180" y="3825641"/>
              <a:ext cx="234167" cy="18161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8835" y="3022969"/>
              <a:ext cx="242241" cy="18986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5177" y="3026802"/>
              <a:ext cx="242241" cy="1816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15602" y="2341987"/>
              <a:ext cx="234167" cy="18986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785" y="4819100"/>
              <a:ext cx="234167" cy="20637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143" y="4816515"/>
              <a:ext cx="242241" cy="20637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8703" y="4084005"/>
              <a:ext cx="242241" cy="20637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395" y="4082083"/>
              <a:ext cx="250316" cy="20637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8369" y="3426034"/>
              <a:ext cx="242241" cy="206376"/>
            </a:xfrm>
            <a:prstGeom prst="rect">
              <a:avLst/>
            </a:prstGeom>
          </p:spPr>
        </p:pic>
      </p:grp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1045146" y="2339049"/>
            <a:ext cx="3159970" cy="658210"/>
          </a:xfrm>
        </p:spPr>
        <p:txBody>
          <a:bodyPr/>
          <a:lstStyle/>
          <a:p>
            <a:r>
              <a:rPr lang="en-US" dirty="0" smtClean="0"/>
              <a:t>Lexical Level</a:t>
            </a:r>
            <a:endParaRPr lang="en-US" dirty="0"/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1031941" y="4598972"/>
            <a:ext cx="3159970" cy="65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1047037" y="4825203"/>
            <a:ext cx="3159970" cy="65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Syntactic </a:t>
            </a:r>
            <a:r>
              <a:rPr lang="en-US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16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74712" cy="4351338"/>
          </a:xfrm>
        </p:spPr>
        <p:txBody>
          <a:bodyPr/>
          <a:lstStyle/>
          <a:p>
            <a:r>
              <a:rPr lang="en-US" dirty="0"/>
              <a:t>Attention on AST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Attention on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Concatenation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41" y="2430933"/>
            <a:ext cx="2493384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22" y="2430933"/>
            <a:ext cx="2096167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41" y="3857397"/>
            <a:ext cx="2493384" cy="66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491" y="3857397"/>
            <a:ext cx="2049930" cy="662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141" y="5312408"/>
            <a:ext cx="3489945" cy="490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912" y="2226952"/>
            <a:ext cx="3861502" cy="22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1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Comment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8719"/>
          </a:xfrm>
        </p:spPr>
        <p:txBody>
          <a:bodyPr/>
          <a:lstStyle/>
          <a:p>
            <a:r>
              <a:rPr lang="en-US"/>
              <a:t>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26" y="2411781"/>
            <a:ext cx="59944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924" y="3632937"/>
            <a:ext cx="5270151" cy="27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0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947530" cy="768719"/>
          </a:xfrm>
        </p:spPr>
        <p:txBody>
          <a:bodyPr/>
          <a:lstStyle/>
          <a:p>
            <a:r>
              <a:rPr lang="en-US"/>
              <a:t>Reward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360258"/>
            <a:ext cx="2946991" cy="76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Target network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029828"/>
            <a:ext cx="3627474" cy="76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Mean square error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95" y="2234794"/>
            <a:ext cx="3784104" cy="4244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18" y="3955429"/>
            <a:ext cx="4520184" cy="1020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18" y="2343120"/>
            <a:ext cx="3487858" cy="833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118" y="5755293"/>
            <a:ext cx="3487858" cy="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77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25726" cy="534803"/>
          </a:xfrm>
        </p:spPr>
        <p:txBody>
          <a:bodyPr/>
          <a:lstStyle/>
          <a:p>
            <a:r>
              <a:rPr lang="en-US"/>
              <a:t>Actor training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189597"/>
            <a:ext cx="2925726" cy="53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Critic 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68" y="2495365"/>
            <a:ext cx="4903979" cy="81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54" y="3423258"/>
            <a:ext cx="4060949" cy="544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54" y="5030339"/>
            <a:ext cx="4799793" cy="8866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373196" y="1852875"/>
            <a:ext cx="2900104" cy="56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(policy gradient)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062" y="2495365"/>
            <a:ext cx="5277562" cy="3091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11163" y="3314148"/>
            <a:ext cx="5111461" cy="7359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02440" y="1611349"/>
            <a:ext cx="1902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pre-training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  <a:endCxn id="11" idx="2"/>
          </p:cNvCxnSpPr>
          <p:nvPr/>
        </p:nvCxnSpPr>
        <p:spPr>
          <a:xfrm flipV="1">
            <a:off x="9466894" y="2134569"/>
            <a:ext cx="1186768" cy="11795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373196" y="4189597"/>
            <a:ext cx="3507235" cy="758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(gradient descend)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9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0312" cy="3533184"/>
          </a:xfrm>
        </p:spPr>
        <p:txBody>
          <a:bodyPr/>
          <a:lstStyle/>
          <a:p>
            <a:r>
              <a:rPr lang="en-US" dirty="0"/>
              <a:t>Python projects from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is-IS" dirty="0"/>
              <a:t>108,726 &lt;code, comment&gt; pairs</a:t>
            </a:r>
            <a:endParaRPr lang="en-US" dirty="0"/>
          </a:p>
          <a:p>
            <a:pPr lvl="1"/>
            <a:r>
              <a:rPr lang="en-US" dirty="0"/>
              <a:t>vocabulary </a:t>
            </a:r>
          </a:p>
          <a:p>
            <a:pPr lvl="2"/>
            <a:r>
              <a:rPr lang="en-US" dirty="0"/>
              <a:t>(code:</a:t>
            </a:r>
            <a:r>
              <a:rPr lang="is-IS" dirty="0"/>
              <a:t> 50,004</a:t>
            </a:r>
            <a:r>
              <a:rPr lang="en-US" dirty="0"/>
              <a:t> comment: </a:t>
            </a:r>
            <a:r>
              <a:rPr lang="fi-FI" dirty="0"/>
              <a:t>31,350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60% train, 20% validation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ast</a:t>
            </a:r>
            <a:r>
              <a:rPr lang="en-US" dirty="0"/>
              <a:t> lib</a:t>
            </a:r>
          </a:p>
          <a:p>
            <a:pPr lvl="1"/>
            <a:r>
              <a:rPr lang="en-US" dirty="0"/>
              <a:t>tokenization: </a:t>
            </a:r>
            <a:r>
              <a:rPr lang="fr-FR" dirty="0"/>
              <a:t>{˙ ” ’ : ; ) ( ! ? (</a:t>
            </a:r>
            <a:r>
              <a:rPr lang="fr-FR" dirty="0" err="1"/>
              <a:t>space</a:t>
            </a:r>
            <a:r>
              <a:rPr lang="fr-FR" dirty="0" smtClean="0"/>
              <a:t>)}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191" y="4432674"/>
            <a:ext cx="3290272" cy="2425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91" y="1348023"/>
            <a:ext cx="3290272" cy="2404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2639" y="5890041"/>
            <a:ext cx="5029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/2/library/</a:t>
            </a:r>
            <a:r>
              <a:rPr lang="en-US" dirty="0" err="1"/>
              <a:t>ast.html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54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3015"/>
            <a:ext cx="9762175" cy="1867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340189"/>
            <a:ext cx="1051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Observations: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our proposed model outperforms best in almost all of evaluation metrics.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attention is really effective in aligning the code tokens with comment tokens.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performance of simply encoding the tree structure of code is worse than that of simply encoding the code as sequence.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948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MLP: only map from input to output vectors</a:t>
            </a:r>
          </a:p>
          <a:p>
            <a:r>
              <a:rPr lang="en-US" dirty="0"/>
              <a:t>RNN: map from the entire history of previous inputs to each output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444" y="3045029"/>
            <a:ext cx="8480259" cy="2872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7530" y="6056014"/>
            <a:ext cx="809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MLP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656963" y="6075590"/>
            <a:ext cx="654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RNN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197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96418" cy="1914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084755"/>
            <a:ext cx="102621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Observations: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our proposed </a:t>
            </a:r>
            <a:r>
              <a:rPr lang="en-US" sz="2000" dirty="0"/>
              <a:t>DRL </a:t>
            </a:r>
            <a:r>
              <a:rPr lang="en-US" sz="2000" dirty="0" smtClean="0"/>
              <a:t>module really </a:t>
            </a:r>
            <a:r>
              <a:rPr lang="en-US" sz="2000" dirty="0"/>
              <a:t>boost the performance of </a:t>
            </a:r>
            <a:r>
              <a:rPr lang="en-US" sz="2000" dirty="0" smtClean="0"/>
              <a:t>code summarization.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integrating </a:t>
            </a:r>
            <a:r>
              <a:rPr lang="en-US" sz="2000" dirty="0"/>
              <a:t>the LSTM for content and AST-based LSTM for structure is effective on representing the </a:t>
            </a:r>
            <a:r>
              <a:rPr lang="en-US" sz="2000" dirty="0" smtClean="0"/>
              <a:t>code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 smtClean="0"/>
              <a:t>the hybrid </a:t>
            </a:r>
            <a:r>
              <a:rPr lang="en-US" sz="2000" dirty="0"/>
              <a:t>attention mechanism works well in our model</a:t>
            </a:r>
          </a:p>
        </p:txBody>
      </p:sp>
    </p:spTree>
    <p:extLst>
      <p:ext uri="{BB962C8B-B14F-4D97-AF65-F5344CB8AC3E}">
        <p14:creationId xmlns:p14="http://schemas.microsoft.com/office/powerpoint/2010/main" val="1267668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98" y="1690688"/>
            <a:ext cx="8026203" cy="49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47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11560" cy="48393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(25min)</a:t>
            </a:r>
          </a:p>
          <a:p>
            <a:pPr lvl="1"/>
            <a:r>
              <a:rPr lang="en-US" dirty="0" smtClean="0"/>
              <a:t>Code representation (RNN, CNN, Transformer)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generation (language </a:t>
            </a:r>
            <a:r>
              <a:rPr lang="en-US" dirty="0"/>
              <a:t>model, reinforcement learning, </a:t>
            </a:r>
            <a:r>
              <a:rPr lang="en-US" dirty="0" smtClean="0"/>
              <a:t>GAN)</a:t>
            </a:r>
          </a:p>
          <a:p>
            <a:r>
              <a:rPr lang="en-US" dirty="0" smtClean="0"/>
              <a:t>Code Comment Generation (Code Summarization) (10min)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Experiment</a:t>
            </a:r>
          </a:p>
          <a:p>
            <a:r>
              <a:rPr lang="en-US" dirty="0" smtClean="0"/>
              <a:t>Discussion and Future directions (6min)</a:t>
            </a:r>
          </a:p>
          <a:p>
            <a:r>
              <a:rPr lang="en-US" dirty="0" smtClean="0"/>
              <a:t>Conclusion (2min)</a:t>
            </a:r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8994414">
            <a:off x="7139854" y="4778646"/>
            <a:ext cx="680894" cy="37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Direction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14" y="1802460"/>
            <a:ext cx="7113726" cy="4004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6335"/>
            <a:ext cx="61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Credict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Prof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Tao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Xie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(Peking University), NASAC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6597" y="2886915"/>
            <a:ext cx="2853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400" dirty="0"/>
              <a:t>PLP &amp; NLP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Semantic parsing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Bug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86916"/>
            <a:ext cx="33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400" dirty="0"/>
              <a:t>Robustness of AI Sys.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Attack and defense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AI model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913760" y="4229372"/>
            <a:ext cx="595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AI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936022" y="4229372"/>
            <a:ext cx="738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/>
              <a:t>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1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Representation</a:t>
            </a:r>
          </a:p>
          <a:p>
            <a:pPr lvl="1"/>
            <a:r>
              <a:rPr lang="en-US" dirty="0" smtClean="0"/>
              <a:t>RNN language model</a:t>
            </a:r>
          </a:p>
          <a:p>
            <a:pPr lvl="1"/>
            <a:r>
              <a:rPr lang="en-US" dirty="0" smtClean="0"/>
              <a:t>CNN</a:t>
            </a:r>
          </a:p>
          <a:p>
            <a:pPr lvl="1"/>
            <a:r>
              <a:rPr lang="en-US" dirty="0" smtClean="0"/>
              <a:t>Transformer</a:t>
            </a:r>
          </a:p>
          <a:p>
            <a:r>
              <a:rPr lang="en-US" dirty="0" smtClean="0"/>
              <a:t>Comment Generation</a:t>
            </a:r>
          </a:p>
          <a:p>
            <a:pPr lvl="1"/>
            <a:r>
              <a:rPr lang="en-US" dirty="0" smtClean="0"/>
              <a:t>Text generation</a:t>
            </a:r>
          </a:p>
          <a:p>
            <a:pPr lvl="1"/>
            <a:r>
              <a:rPr lang="en-US" dirty="0" smtClean="0"/>
              <a:t>Reinforcement learning or GAN</a:t>
            </a:r>
          </a:p>
          <a:p>
            <a:r>
              <a:rPr lang="en-US" dirty="0" smtClean="0"/>
              <a:t>Discussion and Future directions </a:t>
            </a:r>
          </a:p>
          <a:p>
            <a:pPr lvl="1"/>
            <a:r>
              <a:rPr lang="en-US" dirty="0" smtClean="0"/>
              <a:t>AI4SE</a:t>
            </a:r>
          </a:p>
          <a:p>
            <a:pPr lvl="1"/>
            <a:r>
              <a:rPr lang="en-US" dirty="0" smtClean="0"/>
              <a:t>SE4AI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1972236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Encoder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818965" y="1690688"/>
            <a:ext cx="2017059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Decoder</a:t>
            </a:r>
            <a:endParaRPr lang="en-US" sz="3200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2810436" y="2425794"/>
            <a:ext cx="100852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43472" y="1690688"/>
            <a:ext cx="2854634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Code Representation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9973235" y="1680167"/>
            <a:ext cx="2017059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Tasks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 flipV="1">
            <a:off x="9498106" y="2415273"/>
            <a:ext cx="475129" cy="1052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8319" y="3584991"/>
            <a:ext cx="3124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T</a:t>
            </a:r>
            <a:r>
              <a:rPr lang="en-US" sz="2000" dirty="0" smtClean="0"/>
              <a:t>ext: RNN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Code: LSTM, Tree-LSTM, Transformer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Multi-modal fusion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42520" y="3584990"/>
            <a:ext cx="3177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Language model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Reinforcement learning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GAN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6671202" y="3560864"/>
            <a:ext cx="23452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Token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AST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AST path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Pre-training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472518" y="1195733"/>
            <a:ext cx="0" cy="54864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402516" y="3584990"/>
            <a:ext cx="33565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Comment generation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Code retrieval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Clone detection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Bug localization</a:t>
            </a:r>
          </a:p>
          <a:p>
            <a:pPr marL="342900" indent="-342900">
              <a:buAutoNum type="arabicPeriod"/>
            </a:pPr>
            <a:r>
              <a:rPr lang="en-US" sz="2000" dirty="0"/>
              <a:t>V</a:t>
            </a:r>
            <a:r>
              <a:rPr lang="en-US" sz="2000" dirty="0" smtClean="0"/>
              <a:t>ulnerability detection</a:t>
            </a:r>
          </a:p>
        </p:txBody>
      </p:sp>
    </p:spTree>
    <p:extLst>
      <p:ext uri="{BB962C8B-B14F-4D97-AF65-F5344CB8AC3E}">
        <p14:creationId xmlns:p14="http://schemas.microsoft.com/office/powerpoint/2010/main" val="18319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 for your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en-US" dirty="0" smtClean="0"/>
              <a:t>offers </a:t>
            </a:r>
            <a:r>
              <a:rPr lang="en-US" dirty="0"/>
              <a:t>a lot of flexibility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8" y="2036185"/>
            <a:ext cx="10546304" cy="3279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691669"/>
            <a:ext cx="1706663" cy="46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Vanilla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22707" y="5660530"/>
            <a:ext cx="168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Image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captioning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61982" y="5660529"/>
            <a:ext cx="2291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Sentiment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04686" y="5691669"/>
            <a:ext cx="1717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Machine </a:t>
            </a:r>
            <a:r>
              <a:rPr lang="en-US" altLang="zh-CN" sz="2400" dirty="0" smtClean="0"/>
              <a:t>t</a:t>
            </a:r>
            <a:r>
              <a:rPr lang="en-US" sz="2400" dirty="0" smtClean="0"/>
              <a:t>ranslation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9009600" y="5695677"/>
            <a:ext cx="318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Video classification on frame 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74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884"/>
            <a:ext cx="1725959" cy="4162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241" y="1982328"/>
            <a:ext cx="7594772" cy="3279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5410" y="2761543"/>
            <a:ext cx="1612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6">
                    <a:lumMod val="50000"/>
                  </a:schemeClr>
                </a:solidFill>
              </a:rPr>
              <a:t>=</a:t>
            </a:r>
            <a:endParaRPr lang="en-US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5855848"/>
            <a:ext cx="109214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recurrent neural network can be thought of as </a:t>
            </a:r>
            <a:r>
              <a:rPr lang="en-US" sz="2800" dirty="0">
                <a:solidFill>
                  <a:srgbClr val="006CB5"/>
                </a:solidFill>
              </a:rPr>
              <a:t>multiple copies of the same network, each passing a message to a successor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02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0423"/>
            <a:ext cx="1501141" cy="3620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72" y="2458501"/>
            <a:ext cx="7370672" cy="26442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6580" y="1457673"/>
            <a:ext cx="9654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We can process a sequence of vectors x by applying a recurrence formula at every time step: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5870557"/>
            <a:ext cx="110725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Important: the same function and the same set of parameters are </a:t>
            </a:r>
            <a:r>
              <a:rPr lang="en-US" sz="2800" dirty="0" smtClean="0">
                <a:solidFill>
                  <a:srgbClr val="FF0000"/>
                </a:solidFill>
              </a:rPr>
              <a:t>used at </a:t>
            </a:r>
            <a:r>
              <a:rPr lang="en-US" sz="2800" dirty="0">
                <a:solidFill>
                  <a:srgbClr val="FF0000"/>
                </a:solidFill>
              </a:rPr>
              <a:t>every time </a:t>
            </a:r>
            <a:r>
              <a:rPr lang="en-US" sz="2800" dirty="0" smtClean="0">
                <a:solidFill>
                  <a:srgbClr val="FF0000"/>
                </a:solidFill>
              </a:rPr>
              <a:t>step (i.e</a:t>
            </a:r>
            <a:r>
              <a:rPr lang="en-US" sz="2800" dirty="0">
                <a:solidFill>
                  <a:srgbClr val="FF0000"/>
                </a:solidFill>
              </a:rPr>
              <a:t>., sharing parameter W</a:t>
            </a:r>
            <a:r>
              <a:rPr lang="en-US" sz="2800" dirty="0" smtClean="0">
                <a:solidFill>
                  <a:srgbClr val="FF0000"/>
                </a:solidFill>
              </a:rPr>
              <a:t>).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2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dirty="0"/>
              <a:t>Gradient Vanishing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74842"/>
            <a:ext cx="7837967" cy="2583158"/>
          </a:xfrm>
        </p:spPr>
        <p:txBody>
          <a:bodyPr>
            <a:normAutofit/>
          </a:bodyPr>
          <a:lstStyle/>
          <a:p>
            <a:r>
              <a:rPr lang="en-US" dirty="0"/>
              <a:t>If the gradients are large</a:t>
            </a:r>
          </a:p>
          <a:p>
            <a:pPr lvl="1"/>
            <a:r>
              <a:rPr lang="en-US" dirty="0"/>
              <a:t>Exploding gradients, learning diverges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Solution: clip the gradients to a certain max value.</a:t>
            </a:r>
          </a:p>
          <a:p>
            <a:r>
              <a:rPr lang="en-US" dirty="0"/>
              <a:t>If the gradients are small </a:t>
            </a:r>
          </a:p>
          <a:p>
            <a:pPr lvl="1"/>
            <a:r>
              <a:rPr lang="en-US" dirty="0"/>
              <a:t>Vanishing gradients, learning very slow or stops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Solution: introducing memory via LSTM, GRU, etc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00" y="1979165"/>
            <a:ext cx="7831149" cy="24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166" y="4274842"/>
            <a:ext cx="3218447" cy="25831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6006" y="1511219"/>
            <a:ext cx="5852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BPTT (Back Propagation Through Time)</a:t>
            </a:r>
          </a:p>
        </p:txBody>
      </p:sp>
      <p:sp>
        <p:nvSpPr>
          <p:cNvPr id="7" name="Oval 6"/>
          <p:cNvSpPr/>
          <p:nvPr/>
        </p:nvSpPr>
        <p:spPr>
          <a:xfrm>
            <a:off x="6870700" y="3060700"/>
            <a:ext cx="990600" cy="939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0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8497</TotalTime>
  <Words>2583</Words>
  <Application>Microsoft Macintosh PowerPoint</Application>
  <PresentationFormat>Widescreen</PresentationFormat>
  <Paragraphs>624</Paragraphs>
  <Slides>56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Calibri Light</vt:lpstr>
      <vt:lpstr>Cambria Math</vt:lpstr>
      <vt:lpstr>Courier New</vt:lpstr>
      <vt:lpstr>DengXian</vt:lpstr>
      <vt:lpstr>DengXian Light</vt:lpstr>
      <vt:lpstr>Wingdings</vt:lpstr>
      <vt:lpstr>微軟正黑體</vt:lpstr>
      <vt:lpstr>新細明體</vt:lpstr>
      <vt:lpstr>Arial</vt:lpstr>
      <vt:lpstr>Office Theme</vt:lpstr>
      <vt:lpstr>Deep Code Representation and Comment Generation: An Introduction</vt:lpstr>
      <vt:lpstr>Contents</vt:lpstr>
      <vt:lpstr>Where we are ?</vt:lpstr>
      <vt:lpstr>Contents</vt:lpstr>
      <vt:lpstr>MLP v.s. RNN</vt:lpstr>
      <vt:lpstr>RNN offers a lot of flexibility</vt:lpstr>
      <vt:lpstr>Recurrent Neural Network</vt:lpstr>
      <vt:lpstr>Recurrent Neural Network</vt:lpstr>
      <vt:lpstr>Issue 1: Gradient Vanishing</vt:lpstr>
      <vt:lpstr>Issue 2: Long-Term Dependencies</vt:lpstr>
      <vt:lpstr>Long-Short Term Memory (LSTM)</vt:lpstr>
      <vt:lpstr>The Core Idea Behind LSTMs : Cell State</vt:lpstr>
      <vt:lpstr>LSTM - Forget Gate</vt:lpstr>
      <vt:lpstr>LSTM - Input Gate &amp; Cell State</vt:lpstr>
      <vt:lpstr>LSTM - Input Gate &amp; Cell State</vt:lpstr>
      <vt:lpstr>LSTM - Output Gate</vt:lpstr>
      <vt:lpstr>Variants 1: GRU</vt:lpstr>
      <vt:lpstr>Variants 2: Bi-RNN</vt:lpstr>
      <vt:lpstr>Variants 3: Tree-LSTM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Positional Encoding </vt:lpstr>
      <vt:lpstr>PowerPoint Presentation</vt:lpstr>
      <vt:lpstr>Transformer: A Detailed Perspective</vt:lpstr>
      <vt:lpstr>Contents</vt:lpstr>
      <vt:lpstr>Text generation: encoder-decoder framework</vt:lpstr>
      <vt:lpstr>Text generation: language model</vt:lpstr>
      <vt:lpstr>Exposure bias issue for MLE training</vt:lpstr>
      <vt:lpstr>Text generation: reinforcement learning (RL)</vt:lpstr>
      <vt:lpstr>Policy gradient</vt:lpstr>
      <vt:lpstr>MLE &amp; Policy Gradient</vt:lpstr>
      <vt:lpstr>RL &amp; GAN</vt:lpstr>
      <vt:lpstr>Q&amp;A</vt:lpstr>
      <vt:lpstr>Contents</vt:lpstr>
      <vt:lpstr>Automatic Code Summarization</vt:lpstr>
      <vt:lpstr>Motivation</vt:lpstr>
      <vt:lpstr>Proposed DRL Framework</vt:lpstr>
      <vt:lpstr>Hybrid Representation of Code</vt:lpstr>
      <vt:lpstr>Hybrid Attention</vt:lpstr>
      <vt:lpstr>Comment Generation</vt:lpstr>
      <vt:lpstr>Critic</vt:lpstr>
      <vt:lpstr>Training</vt:lpstr>
      <vt:lpstr>Dataset</vt:lpstr>
      <vt:lpstr>Results</vt:lpstr>
      <vt:lpstr>Results</vt:lpstr>
      <vt:lpstr>Case Study</vt:lpstr>
      <vt:lpstr>Contents</vt:lpstr>
      <vt:lpstr>Future Direction</vt:lpstr>
      <vt:lpstr>Conclusion</vt:lpstr>
      <vt:lpstr>Take away</vt:lpstr>
      <vt:lpstr>Thanks for your attention! 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 Wan</dc:creator>
  <cp:lastModifiedBy>Wan Yao</cp:lastModifiedBy>
  <cp:revision>1559</cp:revision>
  <dcterms:created xsi:type="dcterms:W3CDTF">2018-09-18T05:08:12Z</dcterms:created>
  <dcterms:modified xsi:type="dcterms:W3CDTF">2020-03-20T06:29:16Z</dcterms:modified>
</cp:coreProperties>
</file>